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64" r:id="rId5"/>
    <p:sldId id="314" r:id="rId6"/>
    <p:sldId id="266" r:id="rId7"/>
    <p:sldId id="268" r:id="rId8"/>
    <p:sldId id="294" r:id="rId9"/>
    <p:sldId id="299" r:id="rId10"/>
    <p:sldId id="297" r:id="rId11"/>
    <p:sldId id="300" r:id="rId12"/>
    <p:sldId id="291" r:id="rId13"/>
    <p:sldId id="267" r:id="rId14"/>
    <p:sldId id="283" r:id="rId15"/>
    <p:sldId id="289" r:id="rId16"/>
    <p:sldId id="310" r:id="rId17"/>
    <p:sldId id="269" r:id="rId18"/>
    <p:sldId id="284" r:id="rId19"/>
    <p:sldId id="306" r:id="rId20"/>
    <p:sldId id="309" r:id="rId21"/>
    <p:sldId id="302" r:id="rId22"/>
    <p:sldId id="288" r:id="rId23"/>
    <p:sldId id="290" r:id="rId24"/>
    <p:sldId id="272" r:id="rId25"/>
    <p:sldId id="311" r:id="rId26"/>
    <p:sldId id="304" r:id="rId27"/>
    <p:sldId id="312" r:id="rId28"/>
    <p:sldId id="315" r:id="rId29"/>
    <p:sldId id="316" r:id="rId30"/>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F5AB1C69-6EDB-4FF4-983F-18BD219EF322}"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0F0F0"/>
          </a:solidFill>
        </a:fill>
      </a:tcStyle>
    </a:wholeTbl>
    <a:band1H>
      <a:tcStyle>
        <a:tcBdr/>
        <a:fill>
          <a:solidFill>
            <a:srgbClr val="E1E1E1"/>
          </a:solidFill>
        </a:fill>
      </a:tcStyle>
    </a:band1H>
    <a:band2H>
      <a:tcStyle>
        <a:tcBdr/>
      </a:tcStyle>
    </a:band2H>
    <a:band1V>
      <a:tcStyle>
        <a:tcBdr/>
        <a:fill>
          <a:solidFill>
            <a:srgbClr val="E1E1E1"/>
          </a:solidFill>
        </a:fill>
      </a:tcStyle>
    </a:band1V>
    <a:band2V>
      <a:tcStyle>
        <a:tcBdr/>
      </a:tcStyle>
    </a:band2V>
    <a:lastCol>
      <a:tcTxStyle b="on">
        <a:font>
          <a:latin typeface="+mn-lt"/>
          <a:ea typeface="+mn-ea"/>
          <a:cs typeface="+mn-cs"/>
        </a:font>
        <a:srgbClr val="FFFFFF"/>
      </a:tcTxStyle>
      <a:tcStyle>
        <a:tcBdr/>
        <a:fill>
          <a:solidFill>
            <a:srgbClr val="A5A5A5"/>
          </a:solidFill>
        </a:fill>
      </a:tcStyle>
    </a:lastCol>
    <a:firstCol>
      <a:tcTxStyle b="on">
        <a:font>
          <a:latin typeface="+mn-lt"/>
          <a:ea typeface="+mn-ea"/>
          <a:cs typeface="+mn-cs"/>
        </a:font>
        <a:srgbClr val="FFFFFF"/>
      </a:tcTxStyle>
      <a:tcStyle>
        <a:tcBdr/>
        <a:fill>
          <a:solidFill>
            <a:srgbClr val="A5A5A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A5A5A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A5A5A5"/>
          </a:solidFill>
        </a:fill>
      </a:tcStyle>
    </a:firstRow>
  </a:tblStyle>
  <a:tblStyle styleId="{073A0DAA-6AF3-43AB-8588-CEC1D06C72B9}"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E7E7"/>
          </a:solidFill>
        </a:fill>
      </a:tcStyle>
    </a:wholeTbl>
    <a:band1H>
      <a:tcStyle>
        <a:tcBdr/>
        <a:fill>
          <a:solidFill>
            <a:srgbClr val="CBCBCB"/>
          </a:solidFill>
        </a:fill>
      </a:tcStyle>
    </a:band1H>
    <a:band2H>
      <a:tcStyle>
        <a:tcBdr/>
      </a:tcStyle>
    </a:band2H>
    <a:band1V>
      <a:tcStyle>
        <a:tcBdr/>
        <a:fill>
          <a:solidFill>
            <a:srgbClr val="CBCBCB"/>
          </a:solidFill>
        </a:fill>
      </a:tcStyle>
    </a:band1V>
    <a:band2V>
      <a:tcStyle>
        <a:tcBdr/>
      </a:tcStyle>
    </a:band2V>
    <a:lastCol>
      <a:tcTxStyle b="on">
        <a:font>
          <a:latin typeface="+mn-lt"/>
          <a:ea typeface="+mn-ea"/>
          <a:cs typeface="+mn-cs"/>
        </a:font>
        <a:srgbClr val="FFFFFF"/>
      </a:tcTxStyle>
      <a:tcStyle>
        <a:tcBdr/>
        <a:fill>
          <a:solidFill>
            <a:srgbClr val="000000"/>
          </a:solidFill>
        </a:fill>
      </a:tcStyle>
    </a:lastCol>
    <a:firstCol>
      <a:tcTxStyle b="on">
        <a:font>
          <a:latin typeface="+mn-lt"/>
          <a:ea typeface="+mn-ea"/>
          <a:cs typeface="+mn-cs"/>
        </a:font>
        <a:srgbClr val="FFFFFF"/>
      </a:tcTxStyle>
      <a:tcStyle>
        <a:tcBdr/>
        <a:fill>
          <a:solidFill>
            <a:srgbClr val="000000"/>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000000"/>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4660"/>
  </p:normalViewPr>
  <p:slideViewPr>
    <p:cSldViewPr snapToGrid="0" showGuides="1">
      <p:cViewPr varScale="1">
        <p:scale>
          <a:sx n="75" d="100"/>
          <a:sy n="75" d="100"/>
        </p:scale>
        <p:origin x="739"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B28A23-2F0A-CF89-5809-272550B559DE}"/>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ABCC5136-F3D6-DF54-0DF0-90B82738DE0B}"/>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AEF12E41-C6E3-41A4-A2F4-4FB81A56C07E}" type="datetime1">
              <a:rPr lang="en-US"/>
              <a:pPr lvl="0"/>
              <a:t>6/15/2025</a:t>
            </a:fld>
            <a:endParaRPr lang="en-US"/>
          </a:p>
        </p:txBody>
      </p:sp>
      <p:sp>
        <p:nvSpPr>
          <p:cNvPr id="4" name="Slide Image Placeholder 3">
            <a:extLst>
              <a:ext uri="{FF2B5EF4-FFF2-40B4-BE49-F238E27FC236}">
                <a16:creationId xmlns:a16="http://schemas.microsoft.com/office/drawing/2014/main" id="{9280DF89-73E2-E92E-A16A-DA1F48131B02}"/>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47C8C0DA-7F85-4ABE-9F2E-45618ACBEE01}"/>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4E293B16-D4AD-104F-3368-CE65AA210CFD}"/>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CC5B79B2-4EE3-4DB2-BE1F-514645F90B5A}"/>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D337EE16-CC2F-4326-9549-0E2A95F102B8}" type="slidenum">
              <a:t>‹#›</a:t>
            </a:fld>
            <a:endParaRPr lang="en-US"/>
          </a:p>
        </p:txBody>
      </p:sp>
    </p:spTree>
    <p:extLst>
      <p:ext uri="{BB962C8B-B14F-4D97-AF65-F5344CB8AC3E}">
        <p14:creationId xmlns:p14="http://schemas.microsoft.com/office/powerpoint/2010/main" val="4205727695"/>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F94E5-D5E5-0EA3-EEB4-59AE3F7D8E4E}"/>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pt-PT"/>
          </a:p>
        </p:txBody>
      </p:sp>
      <p:sp>
        <p:nvSpPr>
          <p:cNvPr id="3" name="Subtitle 2">
            <a:extLst>
              <a:ext uri="{FF2B5EF4-FFF2-40B4-BE49-F238E27FC236}">
                <a16:creationId xmlns:a16="http://schemas.microsoft.com/office/drawing/2014/main" id="{D95130E2-1D6C-4047-FDC2-992147E69800}"/>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pt-PT"/>
          </a:p>
        </p:txBody>
      </p:sp>
      <p:sp>
        <p:nvSpPr>
          <p:cNvPr id="4" name="Date Placeholder 3">
            <a:extLst>
              <a:ext uri="{FF2B5EF4-FFF2-40B4-BE49-F238E27FC236}">
                <a16:creationId xmlns:a16="http://schemas.microsoft.com/office/drawing/2014/main" id="{D13EE4FF-B6E4-A898-0900-780DA52A5739}"/>
              </a:ext>
            </a:extLst>
          </p:cNvPr>
          <p:cNvSpPr txBox="1">
            <a:spLocks noGrp="1"/>
          </p:cNvSpPr>
          <p:nvPr>
            <p:ph type="dt" sz="half" idx="7"/>
          </p:nvPr>
        </p:nvSpPr>
        <p:spPr/>
        <p:txBody>
          <a:bodyPr/>
          <a:lstStyle>
            <a:lvl1pPr>
              <a:defRPr/>
            </a:lvl1pPr>
          </a:lstStyle>
          <a:p>
            <a:pPr lvl="0"/>
            <a:fld id="{F9AD8752-652A-425A-AA41-0DFDA1F09F4B}" type="datetime1">
              <a:rPr lang="en-US" smtClean="0"/>
              <a:t>6/15/2025</a:t>
            </a:fld>
            <a:endParaRPr lang="en-US"/>
          </a:p>
        </p:txBody>
      </p:sp>
      <p:sp>
        <p:nvSpPr>
          <p:cNvPr id="5" name="Footer Placeholder 4">
            <a:extLst>
              <a:ext uri="{FF2B5EF4-FFF2-40B4-BE49-F238E27FC236}">
                <a16:creationId xmlns:a16="http://schemas.microsoft.com/office/drawing/2014/main" id="{5F677A49-989A-BBD2-E3C3-E90449A1D5D1}"/>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0FFF5D83-36FE-46A7-8F68-6AEDA1166EF7}"/>
              </a:ext>
            </a:extLst>
          </p:cNvPr>
          <p:cNvSpPr txBox="1">
            <a:spLocks noGrp="1"/>
          </p:cNvSpPr>
          <p:nvPr>
            <p:ph type="sldNum" sz="quarter" idx="8"/>
          </p:nvPr>
        </p:nvSpPr>
        <p:spPr/>
        <p:txBody>
          <a:bodyPr/>
          <a:lstStyle>
            <a:lvl1pPr>
              <a:defRPr/>
            </a:lvl1pPr>
          </a:lstStyle>
          <a:p>
            <a:pPr lvl="0"/>
            <a:fld id="{5799296B-317E-473D-9CE2-D5EC2C89A994}" type="slidenum">
              <a:t>‹#›</a:t>
            </a:fld>
            <a:endParaRPr lang="en-US"/>
          </a:p>
        </p:txBody>
      </p:sp>
    </p:spTree>
    <p:extLst>
      <p:ext uri="{BB962C8B-B14F-4D97-AF65-F5344CB8AC3E}">
        <p14:creationId xmlns:p14="http://schemas.microsoft.com/office/powerpoint/2010/main" val="1274144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D9FE-AE9F-FEF0-AF69-1E18C08B235C}"/>
              </a:ext>
            </a:extLst>
          </p:cNvPr>
          <p:cNvSpPr txBox="1">
            <a:spLocks noGrp="1"/>
          </p:cNvSpPr>
          <p:nvPr>
            <p:ph type="title"/>
          </p:nvPr>
        </p:nvSpPr>
        <p:spPr/>
        <p:txBody>
          <a:bodyPr/>
          <a:lstStyle>
            <a:lvl1pPr>
              <a:defRPr/>
            </a:lvl1pPr>
          </a:lstStyle>
          <a:p>
            <a:pPr lvl="0"/>
            <a:r>
              <a:rPr lang="en-US"/>
              <a:t>Click to edit Master title style</a:t>
            </a:r>
            <a:endParaRPr lang="pt-PT"/>
          </a:p>
        </p:txBody>
      </p:sp>
      <p:sp>
        <p:nvSpPr>
          <p:cNvPr id="3" name="Vertical Text Placeholder 2">
            <a:extLst>
              <a:ext uri="{FF2B5EF4-FFF2-40B4-BE49-F238E27FC236}">
                <a16:creationId xmlns:a16="http://schemas.microsoft.com/office/drawing/2014/main" id="{7A59D7BF-AA9C-327B-EFD2-9D71EE6BF1C5}"/>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a:extLst>
              <a:ext uri="{FF2B5EF4-FFF2-40B4-BE49-F238E27FC236}">
                <a16:creationId xmlns:a16="http://schemas.microsoft.com/office/drawing/2014/main" id="{1C836918-3B65-B66B-BB99-30FE4D1D846D}"/>
              </a:ext>
            </a:extLst>
          </p:cNvPr>
          <p:cNvSpPr txBox="1">
            <a:spLocks noGrp="1"/>
          </p:cNvSpPr>
          <p:nvPr>
            <p:ph type="dt" sz="half" idx="7"/>
          </p:nvPr>
        </p:nvSpPr>
        <p:spPr/>
        <p:txBody>
          <a:bodyPr/>
          <a:lstStyle>
            <a:lvl1pPr>
              <a:defRPr/>
            </a:lvl1pPr>
          </a:lstStyle>
          <a:p>
            <a:pPr lvl="0"/>
            <a:fld id="{1AD1EB29-2DD0-4B8F-BAD4-DFC24A0BD205}" type="datetime1">
              <a:rPr lang="en-US" smtClean="0"/>
              <a:t>6/15/2025</a:t>
            </a:fld>
            <a:endParaRPr lang="en-US"/>
          </a:p>
        </p:txBody>
      </p:sp>
      <p:sp>
        <p:nvSpPr>
          <p:cNvPr id="5" name="Footer Placeholder 4">
            <a:extLst>
              <a:ext uri="{FF2B5EF4-FFF2-40B4-BE49-F238E27FC236}">
                <a16:creationId xmlns:a16="http://schemas.microsoft.com/office/drawing/2014/main" id="{97A4FE9A-02D6-A91A-09B7-27BDEB49F8C8}"/>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C3CAA007-6716-27C9-6110-69210137D77A}"/>
              </a:ext>
            </a:extLst>
          </p:cNvPr>
          <p:cNvSpPr txBox="1">
            <a:spLocks noGrp="1"/>
          </p:cNvSpPr>
          <p:nvPr>
            <p:ph type="sldNum" sz="quarter" idx="8"/>
          </p:nvPr>
        </p:nvSpPr>
        <p:spPr/>
        <p:txBody>
          <a:bodyPr/>
          <a:lstStyle>
            <a:lvl1pPr>
              <a:defRPr/>
            </a:lvl1pPr>
          </a:lstStyle>
          <a:p>
            <a:pPr lvl="0"/>
            <a:fld id="{F176335D-BE82-4752-8EA3-B369ED10B733}" type="slidenum">
              <a:t>‹#›</a:t>
            </a:fld>
            <a:endParaRPr lang="en-US"/>
          </a:p>
        </p:txBody>
      </p:sp>
    </p:spTree>
    <p:extLst>
      <p:ext uri="{BB962C8B-B14F-4D97-AF65-F5344CB8AC3E}">
        <p14:creationId xmlns:p14="http://schemas.microsoft.com/office/powerpoint/2010/main" val="1410293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6963FB-A145-D281-8938-555D220FE9C8}"/>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pt-PT"/>
          </a:p>
        </p:txBody>
      </p:sp>
      <p:sp>
        <p:nvSpPr>
          <p:cNvPr id="3" name="Vertical Text Placeholder 2">
            <a:extLst>
              <a:ext uri="{FF2B5EF4-FFF2-40B4-BE49-F238E27FC236}">
                <a16:creationId xmlns:a16="http://schemas.microsoft.com/office/drawing/2014/main" id="{DAB40F7B-BB19-B29C-2352-790D192B75AF}"/>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a:extLst>
              <a:ext uri="{FF2B5EF4-FFF2-40B4-BE49-F238E27FC236}">
                <a16:creationId xmlns:a16="http://schemas.microsoft.com/office/drawing/2014/main" id="{A7403379-F448-2A38-2344-233EC2062F91}"/>
              </a:ext>
            </a:extLst>
          </p:cNvPr>
          <p:cNvSpPr txBox="1">
            <a:spLocks noGrp="1"/>
          </p:cNvSpPr>
          <p:nvPr>
            <p:ph type="dt" sz="half" idx="7"/>
          </p:nvPr>
        </p:nvSpPr>
        <p:spPr/>
        <p:txBody>
          <a:bodyPr/>
          <a:lstStyle>
            <a:lvl1pPr>
              <a:defRPr/>
            </a:lvl1pPr>
          </a:lstStyle>
          <a:p>
            <a:pPr lvl="0"/>
            <a:fld id="{81043034-FEBF-4C89-96EE-B8BED846E7AC}" type="datetime1">
              <a:rPr lang="en-US" smtClean="0"/>
              <a:t>6/15/2025</a:t>
            </a:fld>
            <a:endParaRPr lang="en-US"/>
          </a:p>
        </p:txBody>
      </p:sp>
      <p:sp>
        <p:nvSpPr>
          <p:cNvPr id="5" name="Footer Placeholder 4">
            <a:extLst>
              <a:ext uri="{FF2B5EF4-FFF2-40B4-BE49-F238E27FC236}">
                <a16:creationId xmlns:a16="http://schemas.microsoft.com/office/drawing/2014/main" id="{CD21919E-C6EB-454B-4D4F-D10500C4631D}"/>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15C12303-B89E-12BD-0335-69A591B8C7CA}"/>
              </a:ext>
            </a:extLst>
          </p:cNvPr>
          <p:cNvSpPr txBox="1">
            <a:spLocks noGrp="1"/>
          </p:cNvSpPr>
          <p:nvPr>
            <p:ph type="sldNum" sz="quarter" idx="8"/>
          </p:nvPr>
        </p:nvSpPr>
        <p:spPr/>
        <p:txBody>
          <a:bodyPr/>
          <a:lstStyle>
            <a:lvl1pPr>
              <a:defRPr/>
            </a:lvl1pPr>
          </a:lstStyle>
          <a:p>
            <a:pPr lvl="0"/>
            <a:fld id="{0077D124-7286-4C1D-B12F-2F27CEC10B12}" type="slidenum">
              <a:t>‹#›</a:t>
            </a:fld>
            <a:endParaRPr lang="en-US"/>
          </a:p>
        </p:txBody>
      </p:sp>
    </p:spTree>
    <p:extLst>
      <p:ext uri="{BB962C8B-B14F-4D97-AF65-F5344CB8AC3E}">
        <p14:creationId xmlns:p14="http://schemas.microsoft.com/office/powerpoint/2010/main" val="3722000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130F8-D59B-2B3F-3696-33DB0AFE29B8}"/>
              </a:ext>
            </a:extLst>
          </p:cNvPr>
          <p:cNvSpPr txBox="1">
            <a:spLocks noGrp="1"/>
          </p:cNvSpPr>
          <p:nvPr>
            <p:ph type="title"/>
          </p:nvPr>
        </p:nvSpPr>
        <p:spPr/>
        <p:txBody>
          <a:bodyPr/>
          <a:lstStyle>
            <a:lvl1pPr>
              <a:defRPr/>
            </a:lvl1pPr>
          </a:lstStyle>
          <a:p>
            <a:pPr lvl="0"/>
            <a:r>
              <a:rPr lang="en-US"/>
              <a:t>Click to edit Master title style</a:t>
            </a:r>
            <a:endParaRPr lang="pt-PT"/>
          </a:p>
        </p:txBody>
      </p:sp>
      <p:sp>
        <p:nvSpPr>
          <p:cNvPr id="3" name="Content Placeholder 2">
            <a:extLst>
              <a:ext uri="{FF2B5EF4-FFF2-40B4-BE49-F238E27FC236}">
                <a16:creationId xmlns:a16="http://schemas.microsoft.com/office/drawing/2014/main" id="{CF420A62-35A8-AC32-8615-FE8CE3B81A9F}"/>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a:extLst>
              <a:ext uri="{FF2B5EF4-FFF2-40B4-BE49-F238E27FC236}">
                <a16:creationId xmlns:a16="http://schemas.microsoft.com/office/drawing/2014/main" id="{7584F9C8-9362-4968-64BC-0ADF224CC46D}"/>
              </a:ext>
            </a:extLst>
          </p:cNvPr>
          <p:cNvSpPr txBox="1">
            <a:spLocks noGrp="1"/>
          </p:cNvSpPr>
          <p:nvPr>
            <p:ph type="dt" sz="half" idx="7"/>
          </p:nvPr>
        </p:nvSpPr>
        <p:spPr/>
        <p:txBody>
          <a:bodyPr/>
          <a:lstStyle>
            <a:lvl1pPr>
              <a:defRPr/>
            </a:lvl1pPr>
          </a:lstStyle>
          <a:p>
            <a:pPr lvl="0"/>
            <a:fld id="{1D03BF8C-DB29-45F8-BF5C-CBD2E73DA756}" type="datetime1">
              <a:rPr lang="en-US" smtClean="0"/>
              <a:t>6/15/2025</a:t>
            </a:fld>
            <a:endParaRPr lang="en-US"/>
          </a:p>
        </p:txBody>
      </p:sp>
      <p:sp>
        <p:nvSpPr>
          <p:cNvPr id="5" name="Footer Placeholder 4">
            <a:extLst>
              <a:ext uri="{FF2B5EF4-FFF2-40B4-BE49-F238E27FC236}">
                <a16:creationId xmlns:a16="http://schemas.microsoft.com/office/drawing/2014/main" id="{D211B8F3-BB97-AC4F-DF93-7E8B173E66AA}"/>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D4B442BA-6E9E-56B1-2712-EDA6B940939F}"/>
              </a:ext>
            </a:extLst>
          </p:cNvPr>
          <p:cNvSpPr txBox="1">
            <a:spLocks noGrp="1"/>
          </p:cNvSpPr>
          <p:nvPr>
            <p:ph type="sldNum" sz="quarter" idx="8"/>
          </p:nvPr>
        </p:nvSpPr>
        <p:spPr/>
        <p:txBody>
          <a:bodyPr/>
          <a:lstStyle>
            <a:lvl1pPr>
              <a:defRPr/>
            </a:lvl1pPr>
          </a:lstStyle>
          <a:p>
            <a:pPr lvl="0"/>
            <a:fld id="{8F5BEB92-D977-4DB3-96FF-C6549BD808AD}" type="slidenum">
              <a:t>‹#›</a:t>
            </a:fld>
            <a:endParaRPr lang="en-US"/>
          </a:p>
        </p:txBody>
      </p:sp>
    </p:spTree>
    <p:extLst>
      <p:ext uri="{BB962C8B-B14F-4D97-AF65-F5344CB8AC3E}">
        <p14:creationId xmlns:p14="http://schemas.microsoft.com/office/powerpoint/2010/main" val="312402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C7F8A-4C4D-B5EB-FAAF-CE0BCE43A48A}"/>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pt-PT"/>
          </a:p>
        </p:txBody>
      </p:sp>
      <p:sp>
        <p:nvSpPr>
          <p:cNvPr id="3" name="Text Placeholder 2">
            <a:extLst>
              <a:ext uri="{FF2B5EF4-FFF2-40B4-BE49-F238E27FC236}">
                <a16:creationId xmlns:a16="http://schemas.microsoft.com/office/drawing/2014/main" id="{ED0902FE-F676-4218-ED4C-79EA9834D3E2}"/>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F6273ABA-32C5-3AE7-BB2A-5966FE68B657}"/>
              </a:ext>
            </a:extLst>
          </p:cNvPr>
          <p:cNvSpPr txBox="1">
            <a:spLocks noGrp="1"/>
          </p:cNvSpPr>
          <p:nvPr>
            <p:ph type="dt" sz="half" idx="7"/>
          </p:nvPr>
        </p:nvSpPr>
        <p:spPr/>
        <p:txBody>
          <a:bodyPr/>
          <a:lstStyle>
            <a:lvl1pPr>
              <a:defRPr/>
            </a:lvl1pPr>
          </a:lstStyle>
          <a:p>
            <a:pPr lvl="0"/>
            <a:fld id="{0247BCA9-6769-44B1-9AAE-1AD3FD9C651B}" type="datetime1">
              <a:rPr lang="en-US" smtClean="0"/>
              <a:t>6/15/2025</a:t>
            </a:fld>
            <a:endParaRPr lang="en-US"/>
          </a:p>
        </p:txBody>
      </p:sp>
      <p:sp>
        <p:nvSpPr>
          <p:cNvPr id="5" name="Footer Placeholder 4">
            <a:extLst>
              <a:ext uri="{FF2B5EF4-FFF2-40B4-BE49-F238E27FC236}">
                <a16:creationId xmlns:a16="http://schemas.microsoft.com/office/drawing/2014/main" id="{79ABC810-1086-7F38-ADE1-A19E4C0B9620}"/>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7383F87F-EE7A-8716-B0C4-B2C26778C4D1}"/>
              </a:ext>
            </a:extLst>
          </p:cNvPr>
          <p:cNvSpPr txBox="1">
            <a:spLocks noGrp="1"/>
          </p:cNvSpPr>
          <p:nvPr>
            <p:ph type="sldNum" sz="quarter" idx="8"/>
          </p:nvPr>
        </p:nvSpPr>
        <p:spPr/>
        <p:txBody>
          <a:bodyPr/>
          <a:lstStyle>
            <a:lvl1pPr>
              <a:defRPr/>
            </a:lvl1pPr>
          </a:lstStyle>
          <a:p>
            <a:pPr lvl="0"/>
            <a:fld id="{E36326EA-1BE7-4FF5-9B32-97A48BABBF47}" type="slidenum">
              <a:t>‹#›</a:t>
            </a:fld>
            <a:endParaRPr lang="en-US"/>
          </a:p>
        </p:txBody>
      </p:sp>
    </p:spTree>
    <p:extLst>
      <p:ext uri="{BB962C8B-B14F-4D97-AF65-F5344CB8AC3E}">
        <p14:creationId xmlns:p14="http://schemas.microsoft.com/office/powerpoint/2010/main" val="130397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8413-1AD6-45E8-5D14-894C9CD0D1CB}"/>
              </a:ext>
            </a:extLst>
          </p:cNvPr>
          <p:cNvSpPr txBox="1">
            <a:spLocks noGrp="1"/>
          </p:cNvSpPr>
          <p:nvPr>
            <p:ph type="title"/>
          </p:nvPr>
        </p:nvSpPr>
        <p:spPr/>
        <p:txBody>
          <a:bodyPr/>
          <a:lstStyle>
            <a:lvl1pPr>
              <a:defRPr/>
            </a:lvl1pPr>
          </a:lstStyle>
          <a:p>
            <a:pPr lvl="0"/>
            <a:r>
              <a:rPr lang="en-US"/>
              <a:t>Click to edit Master title style</a:t>
            </a:r>
            <a:endParaRPr lang="pt-PT"/>
          </a:p>
        </p:txBody>
      </p:sp>
      <p:sp>
        <p:nvSpPr>
          <p:cNvPr id="3" name="Content Placeholder 2">
            <a:extLst>
              <a:ext uri="{FF2B5EF4-FFF2-40B4-BE49-F238E27FC236}">
                <a16:creationId xmlns:a16="http://schemas.microsoft.com/office/drawing/2014/main" id="{5DBFA800-19F7-2B4E-23DD-A0E7E7BE0BE3}"/>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a:extLst>
              <a:ext uri="{FF2B5EF4-FFF2-40B4-BE49-F238E27FC236}">
                <a16:creationId xmlns:a16="http://schemas.microsoft.com/office/drawing/2014/main" id="{35758A1A-9BC6-31B1-9823-22C2009AF092}"/>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Date Placeholder 4">
            <a:extLst>
              <a:ext uri="{FF2B5EF4-FFF2-40B4-BE49-F238E27FC236}">
                <a16:creationId xmlns:a16="http://schemas.microsoft.com/office/drawing/2014/main" id="{F936507E-0299-5145-464D-8B3FD12BE663}"/>
              </a:ext>
            </a:extLst>
          </p:cNvPr>
          <p:cNvSpPr txBox="1">
            <a:spLocks noGrp="1"/>
          </p:cNvSpPr>
          <p:nvPr>
            <p:ph type="dt" sz="half" idx="7"/>
          </p:nvPr>
        </p:nvSpPr>
        <p:spPr/>
        <p:txBody>
          <a:bodyPr/>
          <a:lstStyle>
            <a:lvl1pPr>
              <a:defRPr/>
            </a:lvl1pPr>
          </a:lstStyle>
          <a:p>
            <a:pPr lvl="0"/>
            <a:fld id="{0D87CB78-5DEC-4368-9604-E5BFDF4C8AA7}" type="datetime1">
              <a:rPr lang="en-US" smtClean="0"/>
              <a:t>6/15/2025</a:t>
            </a:fld>
            <a:endParaRPr lang="en-US"/>
          </a:p>
        </p:txBody>
      </p:sp>
      <p:sp>
        <p:nvSpPr>
          <p:cNvPr id="6" name="Footer Placeholder 5">
            <a:extLst>
              <a:ext uri="{FF2B5EF4-FFF2-40B4-BE49-F238E27FC236}">
                <a16:creationId xmlns:a16="http://schemas.microsoft.com/office/drawing/2014/main" id="{DC59574F-8352-A10F-DA0F-9059612F190C}"/>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982074F0-212B-6DA1-7C58-937C694DBF66}"/>
              </a:ext>
            </a:extLst>
          </p:cNvPr>
          <p:cNvSpPr txBox="1">
            <a:spLocks noGrp="1"/>
          </p:cNvSpPr>
          <p:nvPr>
            <p:ph type="sldNum" sz="quarter" idx="8"/>
          </p:nvPr>
        </p:nvSpPr>
        <p:spPr/>
        <p:txBody>
          <a:bodyPr/>
          <a:lstStyle>
            <a:lvl1pPr>
              <a:defRPr/>
            </a:lvl1pPr>
          </a:lstStyle>
          <a:p>
            <a:pPr lvl="0"/>
            <a:fld id="{C04E232B-90DB-4AE2-BC89-4ACDB674EFD4}" type="slidenum">
              <a:t>‹#›</a:t>
            </a:fld>
            <a:endParaRPr lang="en-US"/>
          </a:p>
        </p:txBody>
      </p:sp>
    </p:spTree>
    <p:extLst>
      <p:ext uri="{BB962C8B-B14F-4D97-AF65-F5344CB8AC3E}">
        <p14:creationId xmlns:p14="http://schemas.microsoft.com/office/powerpoint/2010/main" val="209688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C2287-F2E5-5F6A-A5FD-87C309B516F0}"/>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pt-PT"/>
          </a:p>
        </p:txBody>
      </p:sp>
      <p:sp>
        <p:nvSpPr>
          <p:cNvPr id="3" name="Text Placeholder 2">
            <a:extLst>
              <a:ext uri="{FF2B5EF4-FFF2-40B4-BE49-F238E27FC236}">
                <a16:creationId xmlns:a16="http://schemas.microsoft.com/office/drawing/2014/main" id="{88B7A49E-3DBA-0F20-C525-3AAEC710FD81}"/>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A1A958DD-8286-E24B-4679-433D6372973F}"/>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Text Placeholder 4">
            <a:extLst>
              <a:ext uri="{FF2B5EF4-FFF2-40B4-BE49-F238E27FC236}">
                <a16:creationId xmlns:a16="http://schemas.microsoft.com/office/drawing/2014/main" id="{A49AAE6F-B9E9-8A49-43FD-080E7C9F7ECC}"/>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6F6C2873-CDE5-8AE9-0AF5-7483EFB74B57}"/>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7" name="Date Placeholder 6">
            <a:extLst>
              <a:ext uri="{FF2B5EF4-FFF2-40B4-BE49-F238E27FC236}">
                <a16:creationId xmlns:a16="http://schemas.microsoft.com/office/drawing/2014/main" id="{A22478DB-941C-B617-224E-88BE8F6177BE}"/>
              </a:ext>
            </a:extLst>
          </p:cNvPr>
          <p:cNvSpPr txBox="1">
            <a:spLocks noGrp="1"/>
          </p:cNvSpPr>
          <p:nvPr>
            <p:ph type="dt" sz="half" idx="7"/>
          </p:nvPr>
        </p:nvSpPr>
        <p:spPr/>
        <p:txBody>
          <a:bodyPr/>
          <a:lstStyle>
            <a:lvl1pPr>
              <a:defRPr/>
            </a:lvl1pPr>
          </a:lstStyle>
          <a:p>
            <a:pPr lvl="0"/>
            <a:fld id="{49C29EC6-D2EA-4BDC-919A-63C25C927532}" type="datetime1">
              <a:rPr lang="en-US" smtClean="0"/>
              <a:t>6/15/2025</a:t>
            </a:fld>
            <a:endParaRPr lang="en-US"/>
          </a:p>
        </p:txBody>
      </p:sp>
      <p:sp>
        <p:nvSpPr>
          <p:cNvPr id="8" name="Footer Placeholder 7">
            <a:extLst>
              <a:ext uri="{FF2B5EF4-FFF2-40B4-BE49-F238E27FC236}">
                <a16:creationId xmlns:a16="http://schemas.microsoft.com/office/drawing/2014/main" id="{0D358337-16F1-E399-554D-508DE844393C}"/>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3A6C2B37-4A48-C287-29FD-A82227FC0853}"/>
              </a:ext>
            </a:extLst>
          </p:cNvPr>
          <p:cNvSpPr txBox="1">
            <a:spLocks noGrp="1"/>
          </p:cNvSpPr>
          <p:nvPr>
            <p:ph type="sldNum" sz="quarter" idx="8"/>
          </p:nvPr>
        </p:nvSpPr>
        <p:spPr/>
        <p:txBody>
          <a:bodyPr/>
          <a:lstStyle>
            <a:lvl1pPr>
              <a:defRPr/>
            </a:lvl1pPr>
          </a:lstStyle>
          <a:p>
            <a:pPr lvl="0"/>
            <a:fld id="{8ABD1C2C-D664-4ABD-BA5C-D0FBB54DEF30}" type="slidenum">
              <a:t>‹#›</a:t>
            </a:fld>
            <a:endParaRPr lang="en-US"/>
          </a:p>
        </p:txBody>
      </p:sp>
    </p:spTree>
    <p:extLst>
      <p:ext uri="{BB962C8B-B14F-4D97-AF65-F5344CB8AC3E}">
        <p14:creationId xmlns:p14="http://schemas.microsoft.com/office/powerpoint/2010/main" val="37602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8F41-F55C-0369-6FCE-7BA19FDDFC92}"/>
              </a:ext>
            </a:extLst>
          </p:cNvPr>
          <p:cNvSpPr txBox="1">
            <a:spLocks noGrp="1"/>
          </p:cNvSpPr>
          <p:nvPr>
            <p:ph type="title"/>
          </p:nvPr>
        </p:nvSpPr>
        <p:spPr/>
        <p:txBody>
          <a:bodyPr/>
          <a:lstStyle>
            <a:lvl1pPr>
              <a:defRPr/>
            </a:lvl1pPr>
          </a:lstStyle>
          <a:p>
            <a:pPr lvl="0"/>
            <a:r>
              <a:rPr lang="en-US"/>
              <a:t>Click to edit Master title style</a:t>
            </a:r>
            <a:endParaRPr lang="pt-PT"/>
          </a:p>
        </p:txBody>
      </p:sp>
      <p:sp>
        <p:nvSpPr>
          <p:cNvPr id="3" name="Date Placeholder 2">
            <a:extLst>
              <a:ext uri="{FF2B5EF4-FFF2-40B4-BE49-F238E27FC236}">
                <a16:creationId xmlns:a16="http://schemas.microsoft.com/office/drawing/2014/main" id="{C59FB75D-B594-66D5-B4D5-D1995CC1BE07}"/>
              </a:ext>
            </a:extLst>
          </p:cNvPr>
          <p:cNvSpPr txBox="1">
            <a:spLocks noGrp="1"/>
          </p:cNvSpPr>
          <p:nvPr>
            <p:ph type="dt" sz="half" idx="7"/>
          </p:nvPr>
        </p:nvSpPr>
        <p:spPr/>
        <p:txBody>
          <a:bodyPr/>
          <a:lstStyle>
            <a:lvl1pPr>
              <a:defRPr/>
            </a:lvl1pPr>
          </a:lstStyle>
          <a:p>
            <a:pPr lvl="0"/>
            <a:fld id="{79F78C0A-3F55-45D2-8FA4-0912E0B7CA40}" type="datetime1">
              <a:rPr lang="en-US" smtClean="0"/>
              <a:t>6/15/2025</a:t>
            </a:fld>
            <a:endParaRPr lang="en-US"/>
          </a:p>
        </p:txBody>
      </p:sp>
      <p:sp>
        <p:nvSpPr>
          <p:cNvPr id="4" name="Footer Placeholder 3">
            <a:extLst>
              <a:ext uri="{FF2B5EF4-FFF2-40B4-BE49-F238E27FC236}">
                <a16:creationId xmlns:a16="http://schemas.microsoft.com/office/drawing/2014/main" id="{CE7CC54B-E689-E176-9EAB-D498DF182CDB}"/>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8DE5B127-3F8B-7CCE-E558-4A8369CEA12F}"/>
              </a:ext>
            </a:extLst>
          </p:cNvPr>
          <p:cNvSpPr txBox="1">
            <a:spLocks noGrp="1"/>
          </p:cNvSpPr>
          <p:nvPr>
            <p:ph type="sldNum" sz="quarter" idx="8"/>
          </p:nvPr>
        </p:nvSpPr>
        <p:spPr/>
        <p:txBody>
          <a:bodyPr/>
          <a:lstStyle>
            <a:lvl1pPr>
              <a:defRPr/>
            </a:lvl1pPr>
          </a:lstStyle>
          <a:p>
            <a:pPr lvl="0"/>
            <a:fld id="{FDC015A8-B85A-4796-AF6A-F4E2B6302B2C}" type="slidenum">
              <a:t>‹#›</a:t>
            </a:fld>
            <a:endParaRPr lang="en-US"/>
          </a:p>
        </p:txBody>
      </p:sp>
    </p:spTree>
    <p:extLst>
      <p:ext uri="{BB962C8B-B14F-4D97-AF65-F5344CB8AC3E}">
        <p14:creationId xmlns:p14="http://schemas.microsoft.com/office/powerpoint/2010/main" val="1989817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FA03E1-6FC4-0FD9-9CC3-0949E64688FC}"/>
              </a:ext>
            </a:extLst>
          </p:cNvPr>
          <p:cNvSpPr txBox="1">
            <a:spLocks noGrp="1"/>
          </p:cNvSpPr>
          <p:nvPr>
            <p:ph type="dt" sz="half" idx="7"/>
          </p:nvPr>
        </p:nvSpPr>
        <p:spPr/>
        <p:txBody>
          <a:bodyPr/>
          <a:lstStyle>
            <a:lvl1pPr>
              <a:defRPr/>
            </a:lvl1pPr>
          </a:lstStyle>
          <a:p>
            <a:pPr lvl="0"/>
            <a:fld id="{7BC793EA-3B90-4313-9A45-59DFADB1CED9}" type="datetime1">
              <a:rPr lang="en-US" smtClean="0"/>
              <a:t>6/15/2025</a:t>
            </a:fld>
            <a:endParaRPr lang="en-US"/>
          </a:p>
        </p:txBody>
      </p:sp>
      <p:sp>
        <p:nvSpPr>
          <p:cNvPr id="3" name="Footer Placeholder 2">
            <a:extLst>
              <a:ext uri="{FF2B5EF4-FFF2-40B4-BE49-F238E27FC236}">
                <a16:creationId xmlns:a16="http://schemas.microsoft.com/office/drawing/2014/main" id="{882E7660-A1F9-539F-76DF-6E62393EBC48}"/>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70E42A4A-C55B-BEE1-E532-B08AD4C7A109}"/>
              </a:ext>
            </a:extLst>
          </p:cNvPr>
          <p:cNvSpPr txBox="1">
            <a:spLocks noGrp="1"/>
          </p:cNvSpPr>
          <p:nvPr>
            <p:ph type="sldNum" sz="quarter" idx="8"/>
          </p:nvPr>
        </p:nvSpPr>
        <p:spPr/>
        <p:txBody>
          <a:bodyPr/>
          <a:lstStyle>
            <a:lvl1pPr>
              <a:defRPr/>
            </a:lvl1pPr>
          </a:lstStyle>
          <a:p>
            <a:pPr lvl="0"/>
            <a:fld id="{5C6CD3C9-FAB8-4CD0-9FD3-704E960D585F}" type="slidenum">
              <a:t>‹#›</a:t>
            </a:fld>
            <a:endParaRPr lang="en-US"/>
          </a:p>
        </p:txBody>
      </p:sp>
    </p:spTree>
    <p:extLst>
      <p:ext uri="{BB962C8B-B14F-4D97-AF65-F5344CB8AC3E}">
        <p14:creationId xmlns:p14="http://schemas.microsoft.com/office/powerpoint/2010/main" val="123427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A520-09E7-EE9B-9F0C-7D7D78CDD65C}"/>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pt-PT"/>
          </a:p>
        </p:txBody>
      </p:sp>
      <p:sp>
        <p:nvSpPr>
          <p:cNvPr id="3" name="Content Placeholder 2">
            <a:extLst>
              <a:ext uri="{FF2B5EF4-FFF2-40B4-BE49-F238E27FC236}">
                <a16:creationId xmlns:a16="http://schemas.microsoft.com/office/drawing/2014/main" id="{33D2BDA4-263B-85DD-8F09-F8534C348D6A}"/>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Text Placeholder 3">
            <a:extLst>
              <a:ext uri="{FF2B5EF4-FFF2-40B4-BE49-F238E27FC236}">
                <a16:creationId xmlns:a16="http://schemas.microsoft.com/office/drawing/2014/main" id="{E9DF0870-3CA5-7D85-7412-5E77C2899F19}"/>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487AEDD3-0EA5-2F6E-47A3-4D892EE0532F}"/>
              </a:ext>
            </a:extLst>
          </p:cNvPr>
          <p:cNvSpPr txBox="1">
            <a:spLocks noGrp="1"/>
          </p:cNvSpPr>
          <p:nvPr>
            <p:ph type="dt" sz="half" idx="7"/>
          </p:nvPr>
        </p:nvSpPr>
        <p:spPr/>
        <p:txBody>
          <a:bodyPr/>
          <a:lstStyle>
            <a:lvl1pPr>
              <a:defRPr/>
            </a:lvl1pPr>
          </a:lstStyle>
          <a:p>
            <a:pPr lvl="0"/>
            <a:fld id="{5BB20AF2-3219-4540-AD33-5BAF30E18A7F}" type="datetime1">
              <a:rPr lang="en-US" smtClean="0"/>
              <a:t>6/15/2025</a:t>
            </a:fld>
            <a:endParaRPr lang="en-US"/>
          </a:p>
        </p:txBody>
      </p:sp>
      <p:sp>
        <p:nvSpPr>
          <p:cNvPr id="6" name="Footer Placeholder 5">
            <a:extLst>
              <a:ext uri="{FF2B5EF4-FFF2-40B4-BE49-F238E27FC236}">
                <a16:creationId xmlns:a16="http://schemas.microsoft.com/office/drawing/2014/main" id="{47003AD3-B227-FB41-FAED-621305996DD2}"/>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5C139BED-A159-450F-F559-D5998677EBE2}"/>
              </a:ext>
            </a:extLst>
          </p:cNvPr>
          <p:cNvSpPr txBox="1">
            <a:spLocks noGrp="1"/>
          </p:cNvSpPr>
          <p:nvPr>
            <p:ph type="sldNum" sz="quarter" idx="8"/>
          </p:nvPr>
        </p:nvSpPr>
        <p:spPr/>
        <p:txBody>
          <a:bodyPr/>
          <a:lstStyle>
            <a:lvl1pPr>
              <a:defRPr/>
            </a:lvl1pPr>
          </a:lstStyle>
          <a:p>
            <a:pPr lvl="0"/>
            <a:fld id="{F30AA34B-0B13-42BE-9562-3221CE518C9E}" type="slidenum">
              <a:t>‹#›</a:t>
            </a:fld>
            <a:endParaRPr lang="en-US"/>
          </a:p>
        </p:txBody>
      </p:sp>
    </p:spTree>
    <p:extLst>
      <p:ext uri="{BB962C8B-B14F-4D97-AF65-F5344CB8AC3E}">
        <p14:creationId xmlns:p14="http://schemas.microsoft.com/office/powerpoint/2010/main" val="95935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F5B94-F931-9110-572B-6550CDBFD089}"/>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pt-PT"/>
          </a:p>
        </p:txBody>
      </p:sp>
      <p:sp>
        <p:nvSpPr>
          <p:cNvPr id="3" name="Picture Placeholder 2">
            <a:extLst>
              <a:ext uri="{FF2B5EF4-FFF2-40B4-BE49-F238E27FC236}">
                <a16:creationId xmlns:a16="http://schemas.microsoft.com/office/drawing/2014/main" id="{42B99116-BE3E-E579-E4A5-5009C465DF2F}"/>
              </a:ext>
            </a:extLst>
          </p:cNvPr>
          <p:cNvSpPr txBox="1">
            <a:spLocks noGrp="1"/>
          </p:cNvSpPr>
          <p:nvPr>
            <p:ph type="pic" idx="1"/>
          </p:nvPr>
        </p:nvSpPr>
        <p:spPr>
          <a:xfrm>
            <a:off x="5183184" y="987423"/>
            <a:ext cx="6172200" cy="4873623"/>
          </a:xfrm>
        </p:spPr>
        <p:txBody>
          <a:bodyPr/>
          <a:lstStyle>
            <a:lvl1pPr marL="0" indent="0">
              <a:buNone/>
              <a:defRPr lang="pt-PT" sz="3200"/>
            </a:lvl1pPr>
          </a:lstStyle>
          <a:p>
            <a:pPr lvl="0"/>
            <a:endParaRPr lang="pt-PT"/>
          </a:p>
        </p:txBody>
      </p:sp>
      <p:sp>
        <p:nvSpPr>
          <p:cNvPr id="4" name="Text Placeholder 3">
            <a:extLst>
              <a:ext uri="{FF2B5EF4-FFF2-40B4-BE49-F238E27FC236}">
                <a16:creationId xmlns:a16="http://schemas.microsoft.com/office/drawing/2014/main" id="{768F3498-AD98-CF9D-1B02-F04BB0D88309}"/>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76808111-864F-B178-1204-2F23F97A33EF}"/>
              </a:ext>
            </a:extLst>
          </p:cNvPr>
          <p:cNvSpPr txBox="1">
            <a:spLocks noGrp="1"/>
          </p:cNvSpPr>
          <p:nvPr>
            <p:ph type="dt" sz="half" idx="7"/>
          </p:nvPr>
        </p:nvSpPr>
        <p:spPr/>
        <p:txBody>
          <a:bodyPr/>
          <a:lstStyle>
            <a:lvl1pPr>
              <a:defRPr/>
            </a:lvl1pPr>
          </a:lstStyle>
          <a:p>
            <a:pPr lvl="0"/>
            <a:fld id="{1062ABC5-7607-4414-A599-E1EC605B7F57}" type="datetime1">
              <a:rPr lang="en-US" smtClean="0"/>
              <a:t>6/15/2025</a:t>
            </a:fld>
            <a:endParaRPr lang="en-US"/>
          </a:p>
        </p:txBody>
      </p:sp>
      <p:sp>
        <p:nvSpPr>
          <p:cNvPr id="6" name="Footer Placeholder 5">
            <a:extLst>
              <a:ext uri="{FF2B5EF4-FFF2-40B4-BE49-F238E27FC236}">
                <a16:creationId xmlns:a16="http://schemas.microsoft.com/office/drawing/2014/main" id="{F253258D-6BAD-0C6E-452A-4C9DF005E3F2}"/>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93104EC3-04C1-8738-798F-D6D8B95C0609}"/>
              </a:ext>
            </a:extLst>
          </p:cNvPr>
          <p:cNvSpPr txBox="1">
            <a:spLocks noGrp="1"/>
          </p:cNvSpPr>
          <p:nvPr>
            <p:ph type="sldNum" sz="quarter" idx="8"/>
          </p:nvPr>
        </p:nvSpPr>
        <p:spPr/>
        <p:txBody>
          <a:bodyPr/>
          <a:lstStyle>
            <a:lvl1pPr>
              <a:defRPr/>
            </a:lvl1pPr>
          </a:lstStyle>
          <a:p>
            <a:pPr lvl="0"/>
            <a:fld id="{2F919D71-EBE8-4486-9212-7758D39A584F}" type="slidenum">
              <a:t>‹#›</a:t>
            </a:fld>
            <a:endParaRPr lang="en-US"/>
          </a:p>
        </p:txBody>
      </p:sp>
    </p:spTree>
    <p:extLst>
      <p:ext uri="{BB962C8B-B14F-4D97-AF65-F5344CB8AC3E}">
        <p14:creationId xmlns:p14="http://schemas.microsoft.com/office/powerpoint/2010/main" val="3163081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556121-64DF-8015-1E3F-2C760ED18197}"/>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B8C68D6D-011B-3FE3-0D9C-301834CC4C81}"/>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0F4D22-590F-4650-C341-18CF357415A2}"/>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ECEDCF80-54D5-4E91-8708-418B80AD5188}" type="datetime1">
              <a:rPr lang="en-US" smtClean="0"/>
              <a:t>6/15/2025</a:t>
            </a:fld>
            <a:endParaRPr lang="en-US"/>
          </a:p>
        </p:txBody>
      </p:sp>
      <p:sp>
        <p:nvSpPr>
          <p:cNvPr id="5" name="Footer Placeholder 4">
            <a:extLst>
              <a:ext uri="{FF2B5EF4-FFF2-40B4-BE49-F238E27FC236}">
                <a16:creationId xmlns:a16="http://schemas.microsoft.com/office/drawing/2014/main" id="{13847981-2972-CDA1-75C9-ECA6B77DEBAF}"/>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246DF530-1C38-9AB8-EB5E-96AB8F7060C1}"/>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878C5E36-016B-4A89-84A8-8039BD284A4C}"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iving.oceanreefgroup.com/underwater-communication/" TargetMode="External"/><Relationship Id="rId2" Type="http://schemas.openxmlformats.org/officeDocument/2006/relationships/hyperlink" Target="https://oceantechnologysystems.com/" TargetMode="Externa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hyperlink" Target="https://pmc.ncbi.nlm.nih.gov/articles/PMC7219055/pdf/sensors-20-02261.pdf" TargetMode="Externa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5.jpeg"/><Relationship Id="rId7"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2.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jpeg"/><Relationship Id="rId5" Type="http://schemas.microsoft.com/office/2007/relationships/hdphoto" Target="../media/hdphoto3.wdp"/><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uowc.duckdns.org/#blog-posts" TargetMode="External"/><Relationship Id="rId7" Type="http://schemas.openxmlformats.org/officeDocument/2006/relationships/hyperlink" Target="http://uowc.duckdns.org/" TargetMode="External"/><Relationship Id="rId2" Type="http://schemas.openxmlformats.org/officeDocument/2006/relationships/hyperlink" Target="http://uowc.duckdns.org/#home" TargetMode="Externa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hyperlink" Target="http://uowc.duckdns.org/html/files-page.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A511026-8542-4AC0-9F06-134A70850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46"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up of a circuit board&#10;&#10;AI-generated content may be incorrect.">
            <a:extLst>
              <a:ext uri="{FF2B5EF4-FFF2-40B4-BE49-F238E27FC236}">
                <a16:creationId xmlns:a16="http://schemas.microsoft.com/office/drawing/2014/main" id="{FEF0E009-F96D-8739-4B10-29A09FF22BAC}"/>
              </a:ext>
            </a:extLst>
          </p:cNvPr>
          <p:cNvPicPr>
            <a:picLocks noChangeAspect="1"/>
          </p:cNvPicPr>
          <p:nvPr/>
        </p:nvPicPr>
        <p:blipFill>
          <a:blip r:embed="rId2">
            <a:alphaModFix amt="40000"/>
          </a:blip>
          <a:srcRect r="888" b="-1"/>
          <a:stretch>
            <a:fillRect/>
          </a:stretch>
        </p:blipFill>
        <p:spPr>
          <a:xfrm>
            <a:off x="20" y="10"/>
            <a:ext cx="12191980" cy="6857990"/>
          </a:xfrm>
          <a:prstGeom prst="rect">
            <a:avLst/>
          </a:prstGeom>
        </p:spPr>
      </p:pic>
      <p:sp>
        <p:nvSpPr>
          <p:cNvPr id="3" name="Title 1">
            <a:extLst>
              <a:ext uri="{FF2B5EF4-FFF2-40B4-BE49-F238E27FC236}">
                <a16:creationId xmlns:a16="http://schemas.microsoft.com/office/drawing/2014/main" id="{D187B825-BA31-07EB-A62C-9AE11138FF56}"/>
              </a:ext>
            </a:extLst>
          </p:cNvPr>
          <p:cNvSpPr txBox="1">
            <a:spLocks noGrp="1"/>
          </p:cNvSpPr>
          <p:nvPr>
            <p:ph type="ctrTitle"/>
          </p:nvPr>
        </p:nvSpPr>
        <p:spPr>
          <a:xfrm>
            <a:off x="879928" y="2251391"/>
            <a:ext cx="6125964" cy="1906863"/>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chorCtr="0">
            <a:normAutofit/>
          </a:bodyPr>
          <a:lstStyle/>
          <a:p>
            <a:pPr lvl="0" algn="l">
              <a:spcBef>
                <a:spcPct val="0"/>
              </a:spcBef>
            </a:pPr>
            <a:r>
              <a:rPr lang="en-US" sz="4400" b="1" kern="1200" dirty="0">
                <a:solidFill>
                  <a:schemeClr val="tx1"/>
                </a:solidFill>
                <a:latin typeface="+mj-lt"/>
                <a:ea typeface="+mj-ea"/>
                <a:cs typeface="+mj-cs"/>
              </a:rPr>
              <a:t>Underwater Optical Wireless Communications</a:t>
            </a:r>
          </a:p>
        </p:txBody>
      </p:sp>
      <p:sp>
        <p:nvSpPr>
          <p:cNvPr id="4" name="Subtitle 2">
            <a:extLst>
              <a:ext uri="{FF2B5EF4-FFF2-40B4-BE49-F238E27FC236}">
                <a16:creationId xmlns:a16="http://schemas.microsoft.com/office/drawing/2014/main" id="{9872B68E-15D3-EAE5-AE1E-43FB3DA68A02}"/>
              </a:ext>
            </a:extLst>
          </p:cNvPr>
          <p:cNvSpPr txBox="1">
            <a:spLocks noGrp="1"/>
          </p:cNvSpPr>
          <p:nvPr>
            <p:ph type="subTitle" idx="1"/>
          </p:nvPr>
        </p:nvSpPr>
        <p:spPr>
          <a:xfrm>
            <a:off x="576657" y="5014124"/>
            <a:ext cx="7299669" cy="1274759"/>
          </a:xfrm>
        </p:spPr>
        <p:txBody>
          <a:bodyPr vert="horz" lIns="91440" tIns="45720" rIns="91440" bIns="45720" numCol="2" rtlCol="0" anchorCtr="0">
            <a:normAutofit/>
          </a:bodyPr>
          <a:lstStyle/>
          <a:p>
            <a:pPr lvl="0" indent="-228600" algn="l">
              <a:buFont typeface="Arial" panose="020B0604020202020204" pitchFamily="34" charset="0"/>
              <a:buChar char="•"/>
            </a:pPr>
            <a:r>
              <a:rPr lang="en-US" sz="2000" dirty="0">
                <a:solidFill>
                  <a:schemeClr val="tx1"/>
                </a:solidFill>
                <a:latin typeface="+mn-lt"/>
                <a:ea typeface="+mn-ea"/>
                <a:cs typeface="+mn-cs"/>
              </a:rPr>
              <a:t>Ricardo Rodrigues</a:t>
            </a:r>
          </a:p>
          <a:p>
            <a:pPr lvl="0" indent="-228600" algn="l">
              <a:buFont typeface="Arial" panose="020B0604020202020204" pitchFamily="34" charset="0"/>
              <a:buChar char="•"/>
            </a:pPr>
            <a:r>
              <a:rPr lang="en-US" sz="2000" dirty="0">
                <a:solidFill>
                  <a:schemeClr val="tx1"/>
                </a:solidFill>
                <a:latin typeface="+mn-lt"/>
                <a:ea typeface="+mn-ea"/>
                <a:cs typeface="+mn-cs"/>
              </a:rPr>
              <a:t>Mauro Cordeiro</a:t>
            </a:r>
          </a:p>
          <a:p>
            <a:pPr lvl="0" indent="-228600" algn="l">
              <a:buFont typeface="Arial" panose="020B0604020202020204" pitchFamily="34" charset="0"/>
              <a:buChar char="•"/>
            </a:pPr>
            <a:r>
              <a:rPr lang="en-US" sz="2000" dirty="0">
                <a:solidFill>
                  <a:schemeClr val="tx1"/>
                </a:solidFill>
                <a:latin typeface="+mn-lt"/>
                <a:ea typeface="+mn-ea"/>
                <a:cs typeface="+mn-cs"/>
              </a:rPr>
              <a:t>Afonso Frazão</a:t>
            </a:r>
          </a:p>
          <a:p>
            <a:pPr lvl="0" indent="-228600" algn="l">
              <a:buFont typeface="Arial" panose="020B0604020202020204" pitchFamily="34" charset="0"/>
              <a:buChar char="•"/>
            </a:pPr>
            <a:r>
              <a:rPr lang="en-US" sz="2000" dirty="0">
                <a:solidFill>
                  <a:schemeClr val="tx1"/>
                </a:solidFill>
                <a:latin typeface="+mn-lt"/>
                <a:ea typeface="+mn-ea"/>
                <a:cs typeface="+mn-cs"/>
              </a:rPr>
              <a:t>Rodrigo Quina</a:t>
            </a:r>
          </a:p>
          <a:p>
            <a:pPr lvl="0" indent="-228600" algn="l">
              <a:buFont typeface="Arial" panose="020B0604020202020204" pitchFamily="34" charset="0"/>
              <a:buChar char="•"/>
            </a:pPr>
            <a:r>
              <a:rPr lang="en-US" sz="2000" dirty="0">
                <a:solidFill>
                  <a:schemeClr val="tx1"/>
                </a:solidFill>
                <a:latin typeface="+mn-lt"/>
                <a:ea typeface="+mn-ea"/>
                <a:cs typeface="+mn-cs"/>
              </a:rPr>
              <a:t>André Salvaterra</a:t>
            </a:r>
          </a:p>
        </p:txBody>
      </p:sp>
      <p:pic>
        <p:nvPicPr>
          <p:cNvPr id="5" name="Picture 5" descr="A black and white logo&#10;&#10;Description automatically generated">
            <a:extLst>
              <a:ext uri="{FF2B5EF4-FFF2-40B4-BE49-F238E27FC236}">
                <a16:creationId xmlns:a16="http://schemas.microsoft.com/office/drawing/2014/main" id="{6C37474C-5C28-F9E4-88FA-912F25711F25}"/>
              </a:ext>
            </a:extLst>
          </p:cNvPr>
          <p:cNvPicPr>
            <a:picLocks noChangeAspect="1"/>
          </p:cNvPicPr>
          <p:nvPr/>
        </p:nvPicPr>
        <p:blipFill>
          <a:blip r:embed="rId3"/>
          <a:srcRect r="16527" b="4"/>
          <a:stretch>
            <a:fillRect/>
          </a:stretch>
        </p:blipFill>
        <p:spPr>
          <a:xfrm>
            <a:off x="8452963" y="3681463"/>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p:spPr>
      </p:pic>
      <p:pic>
        <p:nvPicPr>
          <p:cNvPr id="2" name="Picture 3">
            <a:extLst>
              <a:ext uri="{FF2B5EF4-FFF2-40B4-BE49-F238E27FC236}">
                <a16:creationId xmlns:a16="http://schemas.microsoft.com/office/drawing/2014/main" id="{931A4F11-FA9B-E640-546D-0662D4C21D91}"/>
              </a:ext>
            </a:extLst>
          </p:cNvPr>
          <p:cNvPicPr>
            <a:picLocks noChangeAspect="1"/>
          </p:cNvPicPr>
          <p:nvPr/>
        </p:nvPicPr>
        <p:blipFill>
          <a:blip r:embed="rId4">
            <a:extLst>
              <a:ext uri="{28A0092B-C50C-407E-A947-70E740481C1C}">
                <a14:useLocalDpi xmlns:a14="http://schemas.microsoft.com/office/drawing/2010/main" val="0"/>
              </a:ext>
            </a:extLst>
          </a:blip>
          <a:srcRect t="11391" b="11391"/>
          <a:stretch/>
        </p:blipFill>
        <p:spPr>
          <a:xfrm>
            <a:off x="7632948" y="8436"/>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a:solidFill>
            <a:schemeClr val="bg2">
              <a:lumMod val="75000"/>
              <a:lumOff val="25000"/>
            </a:schemeClr>
          </a:solidFill>
        </p:spPr>
      </p:pic>
      <p:sp>
        <p:nvSpPr>
          <p:cNvPr id="7" name="Slide Number Placeholder 6">
            <a:extLst>
              <a:ext uri="{FF2B5EF4-FFF2-40B4-BE49-F238E27FC236}">
                <a16:creationId xmlns:a16="http://schemas.microsoft.com/office/drawing/2014/main" id="{900FAE8B-BD08-13D1-EEC2-C5EAE3BC5352}"/>
              </a:ext>
            </a:extLst>
          </p:cNvPr>
          <p:cNvSpPr>
            <a:spLocks noGrp="1"/>
          </p:cNvSpPr>
          <p:nvPr>
            <p:ph type="sldNum" sz="quarter" idx="8"/>
          </p:nvPr>
        </p:nvSpPr>
        <p:spPr>
          <a:xfrm>
            <a:off x="9220200" y="6356350"/>
            <a:ext cx="2133600" cy="365125"/>
          </a:xfrm>
        </p:spPr>
        <p:txBody>
          <a:bodyPr vert="horz" lIns="91440" tIns="45720" rIns="91440" bIns="45720" rtlCol="0" anchor="ctr">
            <a:normAutofit/>
          </a:bodyPr>
          <a:lstStyle/>
          <a:p>
            <a:pPr lvl="0">
              <a:spcAft>
                <a:spcPts val="600"/>
              </a:spcAft>
            </a:pPr>
            <a:fld id="{5799296B-317E-473D-9CE2-D5EC2C89A994}" type="slidenum">
              <a:rPr lang="en-US" b="1">
                <a:solidFill>
                  <a:srgbClr val="FFFFFF"/>
                </a:solidFill>
                <a:latin typeface="+mn-lt"/>
              </a:rPr>
              <a:pPr lvl="0">
                <a:spcAft>
                  <a:spcPts val="600"/>
                </a:spcAft>
              </a:pPr>
              <a:t>1</a:t>
            </a:fld>
            <a:endParaRPr lang="en-US" b="1">
              <a:solidFill>
                <a:srgbClr val="FFFFFF"/>
              </a:solidFill>
              <a:latin typeface="+mn-lt"/>
            </a:endParaRPr>
          </a:p>
        </p:txBody>
      </p:sp>
      <p:pic>
        <p:nvPicPr>
          <p:cNvPr id="17" name="Picture 16">
            <a:extLst>
              <a:ext uri="{FF2B5EF4-FFF2-40B4-BE49-F238E27FC236}">
                <a16:creationId xmlns:a16="http://schemas.microsoft.com/office/drawing/2014/main" id="{3B54A84F-69BA-A824-E68A-C53F915CFA9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12453" y1="35961" x2="21509" y2="43842"/>
                        <a14:foregroundMark x1="21509" y1="43842" x2="21698" y2="38916"/>
                        <a14:foregroundMark x1="32075" y1="41379" x2="32075" y2="41379"/>
                        <a14:foregroundMark x1="79057" y1="36453" x2="79057" y2="36453"/>
                        <a14:foregroundMark x1="11321" y1="29557" x2="10377" y2="24138"/>
                        <a14:foregroundMark x1="11887" y1="32020" x2="10566" y2="25123"/>
                        <a14:backgroundMark x1="13774" y1="83251" x2="13774" y2="83251"/>
                        <a14:backgroundMark x1="9434" y1="81281" x2="74151" y2="83744"/>
                        <a14:backgroundMark x1="74151" y1="83744" x2="92453" y2="72414"/>
                        <a14:backgroundMark x1="92453" y1="72414" x2="93396" y2="34975"/>
                        <a14:backgroundMark x1="93396" y1="34975" x2="85283" y2="17734"/>
                        <a14:backgroundMark x1="85283" y1="17734" x2="12830" y2="7389"/>
                        <a14:backgroundMark x1="10290" y1="23519" x2="5849" y2="51724"/>
                        <a14:backgroundMark x1="12830" y1="7389" x2="10384" y2="22921"/>
                        <a14:backgroundMark x1="5849" y1="51724" x2="10377" y2="79310"/>
                        <a14:backgroundMark x1="10377" y1="79310" x2="10377" y2="81281"/>
                      </a14:backgroundRemoval>
                    </a14:imgEffect>
                  </a14:imgLayer>
                </a14:imgProps>
              </a:ext>
            </a:extLst>
          </a:blip>
          <a:stretch>
            <a:fillRect/>
          </a:stretch>
        </p:blipFill>
        <p:spPr>
          <a:xfrm>
            <a:off x="777522" y="317542"/>
            <a:ext cx="5048955" cy="1933845"/>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name="Slide12">
    <p:bg>
      <p:bgPr>
        <a:gradFill>
          <a:gsLst>
            <a:gs pos="0">
              <a:schemeClr val="accent1">
                <a:lumMod val="5000"/>
                <a:lumOff val="95000"/>
              </a:schemeClr>
            </a:gs>
            <a:gs pos="100000">
              <a:schemeClr val="accent1">
                <a:lumMod val="45000"/>
                <a:lumOff val="55000"/>
              </a:schemeClr>
            </a:gs>
            <a:gs pos="31000">
              <a:srgbClr val="00B0F0"/>
            </a:gs>
            <a:gs pos="79000">
              <a:srgbClr val="00B0F0"/>
            </a:gs>
            <a:gs pos="58000">
              <a:schemeClr val="accent4">
                <a:lumMod val="40000"/>
                <a:lumOff val="60000"/>
              </a:schemeClr>
            </a:gs>
          </a:gsLst>
          <a:path path="circle">
            <a:fillToRect t="100000" r="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16894-55EE-C91A-4ED8-B13F89AD51A6}"/>
              </a:ext>
            </a:extLst>
          </p:cNvPr>
          <p:cNvSpPr txBox="1">
            <a:spLocks noGrp="1"/>
          </p:cNvSpPr>
          <p:nvPr>
            <p:ph type="title"/>
          </p:nvPr>
        </p:nvSpPr>
        <p:spPr>
          <a:xfrm>
            <a:off x="1096297" y="320680"/>
            <a:ext cx="10515600" cy="1325559"/>
          </a:xfrm>
        </p:spPr>
        <p:txBody>
          <a:bodyPr/>
          <a:lstStyle/>
          <a:p>
            <a:pPr lvl="0"/>
            <a:r>
              <a:rPr lang="en-US">
                <a:latin typeface="Calibri" panose="020F0502020204030204" pitchFamily="34" charset="0"/>
                <a:ea typeface="Calibri" panose="020F0502020204030204" pitchFamily="34" charset="0"/>
                <a:cs typeface="Calibri" panose="020F0502020204030204" pitchFamily="34" charset="0"/>
              </a:rPr>
              <a:t>Solution beneficiaries</a:t>
            </a:r>
          </a:p>
        </p:txBody>
      </p:sp>
      <p:sp>
        <p:nvSpPr>
          <p:cNvPr id="3" name="Content Placeholder 2">
            <a:extLst>
              <a:ext uri="{FF2B5EF4-FFF2-40B4-BE49-F238E27FC236}">
                <a16:creationId xmlns:a16="http://schemas.microsoft.com/office/drawing/2014/main" id="{B21819F8-B730-6765-A947-327344273F27}"/>
              </a:ext>
            </a:extLst>
          </p:cNvPr>
          <p:cNvSpPr txBox="1">
            <a:spLocks noGrp="1"/>
          </p:cNvSpPr>
          <p:nvPr>
            <p:ph idx="1"/>
          </p:nvPr>
        </p:nvSpPr>
        <p:spPr>
          <a:xfrm>
            <a:off x="838203" y="1825626"/>
            <a:ext cx="7772400" cy="4711693"/>
          </a:xfrm>
        </p:spPr>
        <p:txBody>
          <a:bodyPr/>
          <a:lstStyle/>
          <a:p>
            <a:r>
              <a:rPr lang="en-US">
                <a:ea typeface="Calibri"/>
                <a:cs typeface="Calibri"/>
              </a:rPr>
              <a:t>The intended target audience are </a:t>
            </a:r>
            <a:r>
              <a:rPr lang="en-US" b="1">
                <a:ea typeface="Calibri"/>
                <a:cs typeface="Calibri"/>
              </a:rPr>
              <a:t>scuba divers </a:t>
            </a:r>
            <a:r>
              <a:rPr lang="en-US">
                <a:ea typeface="Calibri"/>
                <a:cs typeface="Calibri"/>
              </a:rPr>
              <a:t>that don't use any kind of underwater communication (besides the traditional methods) and scuba divers who are looking for an alternative to wire and wireless communications.</a:t>
            </a:r>
          </a:p>
          <a:p>
            <a:r>
              <a:rPr lang="en-US">
                <a:ea typeface="Calibri"/>
                <a:cs typeface="Calibri"/>
              </a:rPr>
              <a:t>This solution could possibly be used by diving schools when teaching courses (ranging from a variety of difficulty) and in recreational buddy diving, replacing hand signals as a more sophisticated way of communicating. </a:t>
            </a:r>
          </a:p>
          <a:p>
            <a:endParaRPr lang="en-US">
              <a:ea typeface="Calibri"/>
              <a:cs typeface="Calibri"/>
            </a:endParaRPr>
          </a:p>
        </p:txBody>
      </p:sp>
      <p:sp>
        <p:nvSpPr>
          <p:cNvPr id="4" name="Slide Number Placeholder 3">
            <a:extLst>
              <a:ext uri="{FF2B5EF4-FFF2-40B4-BE49-F238E27FC236}">
                <a16:creationId xmlns:a16="http://schemas.microsoft.com/office/drawing/2014/main" id="{984AF4C9-36C0-4A3C-57E7-BA12F4A30BD7}"/>
              </a:ext>
            </a:extLst>
          </p:cNvPr>
          <p:cNvSpPr>
            <a:spLocks noGrp="1"/>
          </p:cNvSpPr>
          <p:nvPr>
            <p:ph type="sldNum" sz="quarter" idx="8"/>
          </p:nvPr>
        </p:nvSpPr>
        <p:spPr>
          <a:xfrm>
            <a:off x="8935390" y="6406318"/>
            <a:ext cx="2743200" cy="365129"/>
          </a:xfrm>
        </p:spPr>
        <p:txBody>
          <a:bodyPr/>
          <a:lstStyle/>
          <a:p>
            <a:pPr lvl="0"/>
            <a:fld id="{8F5BEB92-D977-4DB3-96FF-C6549BD808AD}" type="slidenum">
              <a:rPr lang="pt-PT" b="1" dirty="0" smtClean="0">
                <a:solidFill>
                  <a:schemeClr val="tx1"/>
                </a:solidFill>
              </a:rPr>
              <a:t>10</a:t>
            </a:fld>
            <a:endParaRPr lang="pt-PT" b="1">
              <a:solidFill>
                <a:schemeClr val="tx1"/>
              </a:solidFill>
            </a:endParaRPr>
          </a:p>
        </p:txBody>
      </p:sp>
      <p:cxnSp>
        <p:nvCxnSpPr>
          <p:cNvPr id="5" name="Straight Arrow Connector 4">
            <a:extLst>
              <a:ext uri="{FF2B5EF4-FFF2-40B4-BE49-F238E27FC236}">
                <a16:creationId xmlns:a16="http://schemas.microsoft.com/office/drawing/2014/main" id="{D098C3B3-50E1-55E9-BA2D-8B3513D2AAAA}"/>
              </a:ext>
            </a:extLst>
          </p:cNvPr>
          <p:cNvCxnSpPr/>
          <p:nvPr/>
        </p:nvCxnSpPr>
        <p:spPr>
          <a:xfrm>
            <a:off x="1465006" y="1528425"/>
            <a:ext cx="1014689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6" name="Picture 5" descr="A person in diving gear holding an object&#10;&#10;AI-generated content may be incorrect.">
            <a:extLst>
              <a:ext uri="{FF2B5EF4-FFF2-40B4-BE49-F238E27FC236}">
                <a16:creationId xmlns:a16="http://schemas.microsoft.com/office/drawing/2014/main" id="{0272760A-648A-E8FF-FB8A-2B172C7F9DF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941" l="9961" r="93555">
                        <a14:foregroundMark x1="41797" y1="24707" x2="41797" y2="24707"/>
                        <a14:foregroundMark x1="40234" y1="31250" x2="40234" y2="31250"/>
                        <a14:foregroundMark x1="25781" y1="33691" x2="25781" y2="33691"/>
                        <a14:foregroundMark x1="21289" y1="60645" x2="21289" y2="60645"/>
                        <a14:foregroundMark x1="60352" y1="41309" x2="60352" y2="41309"/>
                        <a14:foregroundMark x1="49414" y1="52344" x2="49414" y2="52344"/>
                        <a14:foregroundMark x1="45508" y1="29492" x2="45508" y2="29492"/>
                        <a14:foregroundMark x1="93555" y1="41602" x2="93555" y2="41602"/>
                        <a14:backgroundMark x1="47461" y1="30078" x2="47461" y2="30078"/>
                      </a14:backgroundRemoval>
                    </a14:imgEffect>
                  </a14:imgLayer>
                </a14:imgProps>
              </a:ext>
            </a:extLst>
          </a:blip>
          <a:stretch>
            <a:fillRect/>
          </a:stretch>
        </p:blipFill>
        <p:spPr>
          <a:xfrm>
            <a:off x="-50798" y="796413"/>
            <a:ext cx="1778001" cy="1778001"/>
          </a:xfrm>
          <a:prstGeom prst="rect">
            <a:avLst/>
          </a:prstGeom>
        </p:spPr>
      </p:pic>
      <p:pic>
        <p:nvPicPr>
          <p:cNvPr id="12292" name="Picture 4" descr="Portrait Of Scuba Diver Underwater&quot; by Stocksy Contributor &quot;Alejandro  Moreno De Carlos&quot; - Stocksy">
            <a:extLst>
              <a:ext uri="{FF2B5EF4-FFF2-40B4-BE49-F238E27FC236}">
                <a16:creationId xmlns:a16="http://schemas.microsoft.com/office/drawing/2014/main" id="{B854AC9F-E3C0-B786-E4BB-71B1C13657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867" t="13378"/>
          <a:stretch/>
        </p:blipFill>
        <p:spPr bwMode="auto">
          <a:xfrm>
            <a:off x="8701548" y="1685413"/>
            <a:ext cx="2989007" cy="47286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88E1879-EBF8-45BF-29BC-1D4DF8D1E0BE}"/>
              </a:ext>
            </a:extLst>
          </p:cNvPr>
          <p:cNvSpPr txBox="1"/>
          <p:nvPr/>
        </p:nvSpPr>
        <p:spPr>
          <a:xfrm>
            <a:off x="8595849" y="6375326"/>
            <a:ext cx="3094706" cy="261610"/>
          </a:xfrm>
          <a:prstGeom prst="rect">
            <a:avLst/>
          </a:prstGeom>
          <a:noFill/>
        </p:spPr>
        <p:txBody>
          <a:bodyPr wrap="square" rtlCol="0">
            <a:spAutoFit/>
          </a:bodyPr>
          <a:lstStyle/>
          <a:p>
            <a:r>
              <a:rPr lang="pt-PT" sz="1050"/>
              <a:t>Font: </a:t>
            </a:r>
            <a:r>
              <a:rPr lang="pt-PT" sz="1050" err="1"/>
              <a:t>Image</a:t>
            </a:r>
            <a:r>
              <a:rPr lang="pt-PT" sz="1050"/>
              <a:t> </a:t>
            </a:r>
            <a:r>
              <a:rPr lang="pt-PT" sz="1050" err="1"/>
              <a:t>Bank</a:t>
            </a:r>
            <a:endParaRPr lang="pt-PT" sz="105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31000">
              <a:srgbClr val="00B0F0"/>
            </a:gs>
            <a:gs pos="79000">
              <a:srgbClr val="00B0F0"/>
            </a:gs>
            <a:gs pos="58000">
              <a:schemeClr val="accent4">
                <a:lumMod val="40000"/>
                <a:lumOff val="60000"/>
              </a:schemeClr>
            </a:gs>
          </a:gsLst>
          <a:path path="circle">
            <a:fillToRect t="100000" r="100000"/>
          </a:path>
        </a:gradFill>
        <a:effectLst/>
      </p:bgPr>
    </p:bg>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E797458B-2B54-9AEC-4417-7E628EB44129}"/>
              </a:ext>
            </a:extLst>
          </p:cNvPr>
          <p:cNvSpPr>
            <a:spLocks noGrp="1"/>
          </p:cNvSpPr>
          <p:nvPr>
            <p:ph idx="1"/>
          </p:nvPr>
        </p:nvSpPr>
        <p:spPr>
          <a:xfrm>
            <a:off x="838203" y="1825626"/>
            <a:ext cx="7401229" cy="4790871"/>
          </a:xfrm>
        </p:spPr>
        <p:txBody>
          <a:bodyPr/>
          <a:lstStyle/>
          <a:p>
            <a:r>
              <a:rPr lang="en-US">
                <a:ea typeface="Calibri"/>
                <a:cs typeface="Calibri"/>
              </a:rPr>
              <a:t>In a larger scale, there is ground for the utilization of this solution in emergency and rescue operations, as well in search and recovery missions and in underwater construction and maintenance, just to name a few applications. We predict that in these scenarios there'll possibly be a transmitter giving instructions to a receiver who is eventually doing the necessary work.</a:t>
            </a:r>
          </a:p>
        </p:txBody>
      </p:sp>
      <p:cxnSp>
        <p:nvCxnSpPr>
          <p:cNvPr id="5" name="Straight Arrow Connector 4">
            <a:extLst>
              <a:ext uri="{FF2B5EF4-FFF2-40B4-BE49-F238E27FC236}">
                <a16:creationId xmlns:a16="http://schemas.microsoft.com/office/drawing/2014/main" id="{31594862-6F42-9FFB-1439-2EAEEA2B2F50}"/>
              </a:ext>
            </a:extLst>
          </p:cNvPr>
          <p:cNvCxnSpPr/>
          <p:nvPr/>
        </p:nvCxnSpPr>
        <p:spPr>
          <a:xfrm>
            <a:off x="1465006" y="1528425"/>
            <a:ext cx="1014689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6" name="Picture 5" descr="A person in diving gear holding an object&#10;&#10;AI-generated content may be incorrect.">
            <a:extLst>
              <a:ext uri="{FF2B5EF4-FFF2-40B4-BE49-F238E27FC236}">
                <a16:creationId xmlns:a16="http://schemas.microsoft.com/office/drawing/2014/main" id="{3C0333C2-B6DE-9FD0-F3EF-E979680E372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941" l="9961" r="93555">
                        <a14:foregroundMark x1="41797" y1="24707" x2="41797" y2="24707"/>
                        <a14:foregroundMark x1="40234" y1="31250" x2="40234" y2="31250"/>
                        <a14:foregroundMark x1="25781" y1="33691" x2="25781" y2="33691"/>
                        <a14:foregroundMark x1="21289" y1="60645" x2="21289" y2="60645"/>
                        <a14:foregroundMark x1="60352" y1="41309" x2="60352" y2="41309"/>
                        <a14:foregroundMark x1="49414" y1="52344" x2="49414" y2="52344"/>
                        <a14:foregroundMark x1="45508" y1="29492" x2="45508" y2="29492"/>
                        <a14:foregroundMark x1="93555" y1="41602" x2="93555" y2="41602"/>
                        <a14:backgroundMark x1="47461" y1="30078" x2="47461" y2="30078"/>
                      </a14:backgroundRemoval>
                    </a14:imgEffect>
                  </a14:imgLayer>
                </a14:imgProps>
              </a:ext>
            </a:extLst>
          </a:blip>
          <a:stretch>
            <a:fillRect/>
          </a:stretch>
        </p:blipFill>
        <p:spPr>
          <a:xfrm>
            <a:off x="-50798" y="796413"/>
            <a:ext cx="1778001" cy="1778001"/>
          </a:xfrm>
          <a:prstGeom prst="rect">
            <a:avLst/>
          </a:prstGeom>
        </p:spPr>
      </p:pic>
      <p:sp>
        <p:nvSpPr>
          <p:cNvPr id="7" name="Title 1">
            <a:extLst>
              <a:ext uri="{FF2B5EF4-FFF2-40B4-BE49-F238E27FC236}">
                <a16:creationId xmlns:a16="http://schemas.microsoft.com/office/drawing/2014/main" id="{D81D1C53-C405-813F-5AA3-B81BAE9243AB}"/>
              </a:ext>
            </a:extLst>
          </p:cNvPr>
          <p:cNvSpPr txBox="1">
            <a:spLocks/>
          </p:cNvSpPr>
          <p:nvPr/>
        </p:nvSpPr>
        <p:spPr>
          <a:xfrm>
            <a:off x="1096297" y="320680"/>
            <a:ext cx="10515600" cy="1325559"/>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a:lstStyle>
          <a:p>
            <a:r>
              <a:rPr lang="pt-PT" err="1">
                <a:latin typeface="Calibri" panose="020F0502020204030204" pitchFamily="34" charset="0"/>
                <a:ea typeface="Calibri" panose="020F0502020204030204" pitchFamily="34" charset="0"/>
                <a:cs typeface="Calibri" panose="020F0502020204030204" pitchFamily="34" charset="0"/>
              </a:rPr>
              <a:t>Solution</a:t>
            </a:r>
            <a:r>
              <a:rPr lang="pt-PT">
                <a:latin typeface="Calibri" panose="020F0502020204030204" pitchFamily="34" charset="0"/>
                <a:ea typeface="Calibri" panose="020F0502020204030204" pitchFamily="34" charset="0"/>
                <a:cs typeface="Calibri" panose="020F0502020204030204" pitchFamily="34" charset="0"/>
              </a:rPr>
              <a:t> </a:t>
            </a:r>
            <a:r>
              <a:rPr lang="pt-PT" err="1">
                <a:latin typeface="Calibri" panose="020F0502020204030204" pitchFamily="34" charset="0"/>
                <a:ea typeface="Calibri" panose="020F0502020204030204" pitchFamily="34" charset="0"/>
                <a:cs typeface="Calibri" panose="020F0502020204030204" pitchFamily="34" charset="0"/>
              </a:rPr>
              <a:t>beneficiaries</a:t>
            </a:r>
            <a:endParaRPr lang="pt-PT">
              <a:latin typeface="Calibri" panose="020F0502020204030204" pitchFamily="34" charset="0"/>
              <a:ea typeface="Calibri" panose="020F0502020204030204" pitchFamily="34" charset="0"/>
              <a:cs typeface="Calibri" panose="020F0502020204030204" pitchFamily="34" charset="0"/>
            </a:endParaRPr>
          </a:p>
        </p:txBody>
      </p:sp>
      <p:pic>
        <p:nvPicPr>
          <p:cNvPr id="11266" name="Picture 2">
            <a:extLst>
              <a:ext uri="{FF2B5EF4-FFF2-40B4-BE49-F238E27FC236}">
                <a16:creationId xmlns:a16="http://schemas.microsoft.com/office/drawing/2014/main" id="{AF05AF4F-7598-194A-D354-846BA50237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771" t="7397" r="1"/>
          <a:stretch/>
        </p:blipFill>
        <p:spPr bwMode="auto">
          <a:xfrm>
            <a:off x="8871381" y="1613419"/>
            <a:ext cx="2482416" cy="471011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12A3909-6D29-A1D6-C809-CAD2351802D9}"/>
              </a:ext>
            </a:extLst>
          </p:cNvPr>
          <p:cNvSpPr txBox="1"/>
          <p:nvPr/>
        </p:nvSpPr>
        <p:spPr>
          <a:xfrm>
            <a:off x="8782891" y="6323531"/>
            <a:ext cx="3094706" cy="261610"/>
          </a:xfrm>
          <a:prstGeom prst="rect">
            <a:avLst/>
          </a:prstGeom>
          <a:noFill/>
        </p:spPr>
        <p:txBody>
          <a:bodyPr wrap="square" rtlCol="0">
            <a:spAutoFit/>
          </a:bodyPr>
          <a:lstStyle/>
          <a:p>
            <a:r>
              <a:rPr lang="pt-PT" sz="1050"/>
              <a:t>Font: </a:t>
            </a:r>
            <a:r>
              <a:rPr lang="pt-PT" sz="1050" err="1"/>
              <a:t>Air</a:t>
            </a:r>
            <a:r>
              <a:rPr lang="pt-PT" sz="1050"/>
              <a:t> </a:t>
            </a:r>
            <a:r>
              <a:rPr lang="pt-PT" sz="1050" err="1"/>
              <a:t>Combat</a:t>
            </a:r>
            <a:r>
              <a:rPr lang="pt-PT" sz="1050"/>
              <a:t> </a:t>
            </a:r>
            <a:r>
              <a:rPr lang="pt-PT" sz="1050" err="1"/>
              <a:t>Command</a:t>
            </a:r>
            <a:r>
              <a:rPr lang="pt-PT" sz="1050"/>
              <a:t> </a:t>
            </a:r>
          </a:p>
        </p:txBody>
      </p:sp>
      <p:sp>
        <p:nvSpPr>
          <p:cNvPr id="2" name="CaixaDeTexto 1">
            <a:extLst>
              <a:ext uri="{FF2B5EF4-FFF2-40B4-BE49-F238E27FC236}">
                <a16:creationId xmlns:a16="http://schemas.microsoft.com/office/drawing/2014/main" id="{EB8B51D8-6C55-D404-E38E-4CD1BA76DBC9}"/>
              </a:ext>
            </a:extLst>
          </p:cNvPr>
          <p:cNvSpPr txBox="1"/>
          <p:nvPr/>
        </p:nvSpPr>
        <p:spPr>
          <a:xfrm>
            <a:off x="8609351" y="6398302"/>
            <a:ext cx="2743200" cy="2333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ts val="1098"/>
              </a:lnSpc>
            </a:pPr>
            <a:r>
              <a:rPr lang="pt-PT" sz="1600" b="1" baseline="-25000">
                <a:latin typeface="Calibri"/>
                <a:ea typeface="Calibri"/>
                <a:cs typeface="Calibri"/>
              </a:rPr>
              <a:t>6</a:t>
            </a:r>
          </a:p>
        </p:txBody>
      </p:sp>
    </p:spTree>
    <p:extLst>
      <p:ext uri="{BB962C8B-B14F-4D97-AF65-F5344CB8AC3E}">
        <p14:creationId xmlns:p14="http://schemas.microsoft.com/office/powerpoint/2010/main" val="709391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31000">
              <a:srgbClr val="00B0F0"/>
            </a:gs>
            <a:gs pos="79000">
              <a:srgbClr val="00B0F0"/>
            </a:gs>
            <a:gs pos="58000">
              <a:schemeClr val="accent4">
                <a:lumMod val="40000"/>
                <a:lumOff val="60000"/>
              </a:schemeClr>
            </a:gs>
          </a:gsLst>
          <a:path path="circle">
            <a:fillToRect t="100000" r="100000"/>
          </a:path>
        </a:gradFill>
        <a:effectLst/>
      </p:bgPr>
    </p:bg>
    <p:spTree>
      <p:nvGrpSpPr>
        <p:cNvPr id="1" name="">
          <a:extLst>
            <a:ext uri="{FF2B5EF4-FFF2-40B4-BE49-F238E27FC236}">
              <a16:creationId xmlns:a16="http://schemas.microsoft.com/office/drawing/2014/main" id="{8B648B59-B96B-5160-AA04-523755C73C4B}"/>
            </a:ext>
          </a:extLst>
        </p:cNvPr>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8F8F1B70-6C8A-399E-B39A-9F9B83CC2070}"/>
              </a:ext>
            </a:extLst>
          </p:cNvPr>
          <p:cNvSpPr>
            <a:spLocks noGrp="1"/>
          </p:cNvSpPr>
          <p:nvPr>
            <p:ph idx="1"/>
          </p:nvPr>
        </p:nvSpPr>
        <p:spPr>
          <a:xfrm>
            <a:off x="838203" y="1825627"/>
            <a:ext cx="10596713" cy="2362916"/>
          </a:xfrm>
        </p:spPr>
        <p:txBody>
          <a:bodyPr/>
          <a:lstStyle/>
          <a:p>
            <a:r>
              <a:rPr lang="en-US">
                <a:ea typeface="Calibri"/>
                <a:cs typeface="Calibri"/>
              </a:rPr>
              <a:t>It was also discussed with the DSOR group the possibility of using this technology when transmitting data between an autonomous underwater vehicle and its bay.</a:t>
            </a:r>
          </a:p>
        </p:txBody>
      </p:sp>
      <p:sp>
        <p:nvSpPr>
          <p:cNvPr id="4" name="Slide Number Placeholder 3">
            <a:extLst>
              <a:ext uri="{FF2B5EF4-FFF2-40B4-BE49-F238E27FC236}">
                <a16:creationId xmlns:a16="http://schemas.microsoft.com/office/drawing/2014/main" id="{21153C3F-4694-87F4-D453-6CB97D7DA28E}"/>
              </a:ext>
            </a:extLst>
          </p:cNvPr>
          <p:cNvSpPr>
            <a:spLocks noGrp="1"/>
          </p:cNvSpPr>
          <p:nvPr>
            <p:ph type="sldNum" sz="quarter" idx="8"/>
          </p:nvPr>
        </p:nvSpPr>
        <p:spPr/>
        <p:txBody>
          <a:bodyPr/>
          <a:lstStyle/>
          <a:p>
            <a:pPr lvl="0"/>
            <a:fld id="{8F5BEB92-D977-4DB3-96FF-C6549BD808AD}" type="slidenum">
              <a:rPr lang="pt-PT" b="1" dirty="0" smtClean="0">
                <a:solidFill>
                  <a:schemeClr val="tx1"/>
                </a:solidFill>
              </a:rPr>
              <a:t>12</a:t>
            </a:fld>
            <a:endParaRPr lang="pt-PT" b="1">
              <a:solidFill>
                <a:schemeClr val="tx1"/>
              </a:solidFill>
              <a:ea typeface="Calibri"/>
              <a:cs typeface="Calibri"/>
            </a:endParaRPr>
          </a:p>
        </p:txBody>
      </p:sp>
      <p:cxnSp>
        <p:nvCxnSpPr>
          <p:cNvPr id="5" name="Straight Arrow Connector 4">
            <a:extLst>
              <a:ext uri="{FF2B5EF4-FFF2-40B4-BE49-F238E27FC236}">
                <a16:creationId xmlns:a16="http://schemas.microsoft.com/office/drawing/2014/main" id="{1AE9F16D-70A7-529D-A235-71764AE35C36}"/>
              </a:ext>
            </a:extLst>
          </p:cNvPr>
          <p:cNvCxnSpPr/>
          <p:nvPr/>
        </p:nvCxnSpPr>
        <p:spPr>
          <a:xfrm>
            <a:off x="1465006" y="1528425"/>
            <a:ext cx="1014689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6" name="Picture 5" descr="A person in diving gear holding an object&#10;&#10;AI-generated content may be incorrect.">
            <a:extLst>
              <a:ext uri="{FF2B5EF4-FFF2-40B4-BE49-F238E27FC236}">
                <a16:creationId xmlns:a16="http://schemas.microsoft.com/office/drawing/2014/main" id="{94B931F1-3869-B3C6-8F29-5732586F5DA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941" l="9961" r="93555">
                        <a14:foregroundMark x1="41797" y1="24707" x2="41797" y2="24707"/>
                        <a14:foregroundMark x1="40234" y1="31250" x2="40234" y2="31250"/>
                        <a14:foregroundMark x1="25781" y1="33691" x2="25781" y2="33691"/>
                        <a14:foregroundMark x1="21289" y1="60645" x2="21289" y2="60645"/>
                        <a14:foregroundMark x1="60352" y1="41309" x2="60352" y2="41309"/>
                        <a14:foregroundMark x1="49414" y1="52344" x2="49414" y2="52344"/>
                        <a14:foregroundMark x1="45508" y1="29492" x2="45508" y2="29492"/>
                        <a14:foregroundMark x1="93555" y1="41602" x2="93555" y2="41602"/>
                        <a14:backgroundMark x1="47461" y1="30078" x2="47461" y2="30078"/>
                      </a14:backgroundRemoval>
                    </a14:imgEffect>
                  </a14:imgLayer>
                </a14:imgProps>
              </a:ext>
            </a:extLst>
          </a:blip>
          <a:stretch>
            <a:fillRect/>
          </a:stretch>
        </p:blipFill>
        <p:spPr>
          <a:xfrm>
            <a:off x="-50798" y="796413"/>
            <a:ext cx="1778001" cy="1778001"/>
          </a:xfrm>
          <a:prstGeom prst="rect">
            <a:avLst/>
          </a:prstGeom>
        </p:spPr>
      </p:pic>
      <p:sp>
        <p:nvSpPr>
          <p:cNvPr id="7" name="Title 1">
            <a:extLst>
              <a:ext uri="{FF2B5EF4-FFF2-40B4-BE49-F238E27FC236}">
                <a16:creationId xmlns:a16="http://schemas.microsoft.com/office/drawing/2014/main" id="{A8DE0374-DD09-55A2-77DD-923F2A0F25E4}"/>
              </a:ext>
            </a:extLst>
          </p:cNvPr>
          <p:cNvSpPr txBox="1">
            <a:spLocks/>
          </p:cNvSpPr>
          <p:nvPr/>
        </p:nvSpPr>
        <p:spPr>
          <a:xfrm>
            <a:off x="1096297" y="320680"/>
            <a:ext cx="10515600" cy="1325559"/>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a:lstStyle>
          <a:p>
            <a:r>
              <a:rPr lang="pt-PT" err="1">
                <a:latin typeface="Calibri" panose="020F0502020204030204" pitchFamily="34" charset="0"/>
                <a:ea typeface="Calibri" panose="020F0502020204030204" pitchFamily="34" charset="0"/>
                <a:cs typeface="Calibri" panose="020F0502020204030204" pitchFamily="34" charset="0"/>
              </a:rPr>
              <a:t>Solution</a:t>
            </a:r>
            <a:r>
              <a:rPr lang="pt-PT">
                <a:latin typeface="Calibri" panose="020F0502020204030204" pitchFamily="34" charset="0"/>
                <a:ea typeface="Calibri" panose="020F0502020204030204" pitchFamily="34" charset="0"/>
                <a:cs typeface="Calibri" panose="020F0502020204030204" pitchFamily="34" charset="0"/>
              </a:rPr>
              <a:t> </a:t>
            </a:r>
            <a:r>
              <a:rPr lang="pt-PT" err="1">
                <a:latin typeface="Calibri" panose="020F0502020204030204" pitchFamily="34" charset="0"/>
                <a:ea typeface="Calibri" panose="020F0502020204030204" pitchFamily="34" charset="0"/>
                <a:cs typeface="Calibri" panose="020F0502020204030204" pitchFamily="34" charset="0"/>
              </a:rPr>
              <a:t>beneficiaries</a:t>
            </a:r>
            <a:endParaRPr lang="pt-PT">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descr="A robot with a light beam&#10;&#10;AI-generated content may be incorrect.">
            <a:extLst>
              <a:ext uri="{FF2B5EF4-FFF2-40B4-BE49-F238E27FC236}">
                <a16:creationId xmlns:a16="http://schemas.microsoft.com/office/drawing/2014/main" id="{5CF407A4-7CA3-26D5-49AE-6D157B573AD2}"/>
              </a:ext>
            </a:extLst>
          </p:cNvPr>
          <p:cNvPicPr>
            <a:picLocks noChangeAspect="1"/>
          </p:cNvPicPr>
          <p:nvPr/>
        </p:nvPicPr>
        <p:blipFill>
          <a:blip r:embed="rId4"/>
          <a:srcRect t="19926" b="9724"/>
          <a:stretch/>
        </p:blipFill>
        <p:spPr>
          <a:xfrm>
            <a:off x="2752726" y="3220321"/>
            <a:ext cx="6686547" cy="3136030"/>
          </a:xfrm>
          <a:prstGeom prst="rect">
            <a:avLst/>
          </a:prstGeom>
        </p:spPr>
      </p:pic>
      <p:sp>
        <p:nvSpPr>
          <p:cNvPr id="16" name="TextBox 15">
            <a:extLst>
              <a:ext uri="{FF2B5EF4-FFF2-40B4-BE49-F238E27FC236}">
                <a16:creationId xmlns:a16="http://schemas.microsoft.com/office/drawing/2014/main" id="{48E8A14C-6DB2-78C0-FE4F-69C53D03CB9C}"/>
              </a:ext>
            </a:extLst>
          </p:cNvPr>
          <p:cNvSpPr txBox="1"/>
          <p:nvPr/>
        </p:nvSpPr>
        <p:spPr>
          <a:xfrm>
            <a:off x="2752726" y="6356351"/>
            <a:ext cx="3094706" cy="261610"/>
          </a:xfrm>
          <a:prstGeom prst="rect">
            <a:avLst/>
          </a:prstGeom>
          <a:noFill/>
        </p:spPr>
        <p:txBody>
          <a:bodyPr wrap="square" rtlCol="0">
            <a:spAutoFit/>
          </a:bodyPr>
          <a:lstStyle/>
          <a:p>
            <a:r>
              <a:rPr lang="pt-PT" sz="1050"/>
              <a:t>Font: AI </a:t>
            </a:r>
            <a:r>
              <a:rPr lang="pt-PT" sz="1050" err="1"/>
              <a:t>Generated</a:t>
            </a:r>
            <a:endParaRPr lang="pt-PT" sz="1050"/>
          </a:p>
        </p:txBody>
      </p:sp>
    </p:spTree>
    <p:extLst>
      <p:ext uri="{BB962C8B-B14F-4D97-AF65-F5344CB8AC3E}">
        <p14:creationId xmlns:p14="http://schemas.microsoft.com/office/powerpoint/2010/main" val="1590780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31000">
              <a:srgbClr val="00B0F0"/>
            </a:gs>
            <a:gs pos="79000">
              <a:srgbClr val="00B0F0"/>
            </a:gs>
            <a:gs pos="58000">
              <a:schemeClr val="accent4">
                <a:lumMod val="40000"/>
                <a:lumOff val="60000"/>
              </a:schemeClr>
            </a:gs>
          </a:gsLst>
          <a:path path="circle">
            <a:fillToRect t="100000" r="100000"/>
          </a:path>
        </a:gradFill>
        <a:effectLst/>
      </p:bgPr>
    </p:bg>
    <p:spTree>
      <p:nvGrpSpPr>
        <p:cNvPr id="1" name="">
          <a:extLst>
            <a:ext uri="{FF2B5EF4-FFF2-40B4-BE49-F238E27FC236}">
              <a16:creationId xmlns:a16="http://schemas.microsoft.com/office/drawing/2014/main" id="{698EC1C6-77D9-33C6-4E53-46188579D8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00914E-774C-ABC4-5F73-CF9D34B3DF92}"/>
              </a:ext>
            </a:extLst>
          </p:cNvPr>
          <p:cNvSpPr>
            <a:spLocks noGrp="1"/>
          </p:cNvSpPr>
          <p:nvPr>
            <p:ph type="title"/>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   Competitors and previous work</a:t>
            </a:r>
            <a:endParaRPr lang="pt-PT">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838FCC9-714B-646F-B1BE-CD742BF82CE7}"/>
              </a:ext>
            </a:extLst>
          </p:cNvPr>
          <p:cNvSpPr>
            <a:spLocks noGrp="1"/>
          </p:cNvSpPr>
          <p:nvPr>
            <p:ph idx="1"/>
          </p:nvPr>
        </p:nvSpPr>
        <p:spPr/>
        <p:txBody>
          <a:bodyPr/>
          <a:lstStyle/>
          <a:p>
            <a:r>
              <a:rPr lang="en-US">
                <a:ea typeface="Calibri"/>
                <a:cs typeface="Calibri"/>
              </a:rPr>
              <a:t>Hard-wired communications: clear and steady communication without interference caused by water. </a:t>
            </a:r>
          </a:p>
          <a:p>
            <a:r>
              <a:rPr lang="en-US">
                <a:ea typeface="Calibri"/>
                <a:cs typeface="Calibri"/>
              </a:rPr>
              <a:t>Acoustic waves: very long range in deep waters, but low bandwidth, high latency, and high sensitivity to the environment.</a:t>
            </a:r>
          </a:p>
          <a:p>
            <a:r>
              <a:rPr lang="en-US">
                <a:ea typeface="Calibri"/>
                <a:cs typeface="Calibri"/>
              </a:rPr>
              <a:t>EM waves (in RF): quick data acquisition and transmission over short distances in clear waters. However, they are very easily attenuated.</a:t>
            </a:r>
          </a:p>
          <a:p>
            <a:r>
              <a:rPr lang="en-US">
                <a:ea typeface="Calibri"/>
                <a:cs typeface="Calibri"/>
              </a:rPr>
              <a:t>Hybrid systems.</a:t>
            </a:r>
          </a:p>
          <a:p>
            <a:r>
              <a:rPr lang="en-US">
                <a:ea typeface="Calibri"/>
                <a:cs typeface="Calibri"/>
              </a:rPr>
              <a:t>Use of 5G technologies and </a:t>
            </a:r>
            <a:r>
              <a:rPr lang="en-US" err="1">
                <a:ea typeface="Calibri"/>
                <a:cs typeface="Calibri"/>
              </a:rPr>
              <a:t>IoUT</a:t>
            </a:r>
            <a:r>
              <a:rPr lang="en-US">
                <a:ea typeface="Calibri"/>
                <a:cs typeface="Calibri"/>
              </a:rPr>
              <a:t>.</a:t>
            </a:r>
          </a:p>
          <a:p>
            <a:r>
              <a:rPr lang="en-US" err="1">
                <a:ea typeface="Calibri"/>
                <a:cs typeface="Calibri"/>
              </a:rPr>
              <a:t>LiFi</a:t>
            </a:r>
            <a:r>
              <a:rPr lang="en-US">
                <a:ea typeface="Calibri"/>
                <a:cs typeface="Calibri"/>
              </a:rPr>
              <a:t>.</a:t>
            </a:r>
          </a:p>
          <a:p>
            <a:endParaRPr lang="en-US">
              <a:ea typeface="Calibri"/>
              <a:cs typeface="Calibri"/>
            </a:endParaRPr>
          </a:p>
          <a:p>
            <a:endParaRPr lang="en-US">
              <a:ea typeface="Calibri"/>
              <a:cs typeface="Calibri"/>
            </a:endParaRPr>
          </a:p>
          <a:p>
            <a:endParaRPr lang="pt-PT">
              <a:ea typeface="Calibri"/>
              <a:cs typeface="Calibri"/>
            </a:endParaRPr>
          </a:p>
        </p:txBody>
      </p:sp>
      <p:sp>
        <p:nvSpPr>
          <p:cNvPr id="4" name="Slide Number Placeholder 3">
            <a:extLst>
              <a:ext uri="{FF2B5EF4-FFF2-40B4-BE49-F238E27FC236}">
                <a16:creationId xmlns:a16="http://schemas.microsoft.com/office/drawing/2014/main" id="{F7B82C6E-0D7E-70EC-8A47-483B8A1E44BA}"/>
              </a:ext>
            </a:extLst>
          </p:cNvPr>
          <p:cNvSpPr>
            <a:spLocks noGrp="1"/>
          </p:cNvSpPr>
          <p:nvPr>
            <p:ph type="sldNum" sz="quarter" idx="8"/>
          </p:nvPr>
        </p:nvSpPr>
        <p:spPr/>
        <p:txBody>
          <a:bodyPr/>
          <a:lstStyle/>
          <a:p>
            <a:pPr lvl="0"/>
            <a:fld id="{8F5BEB92-D977-4DB3-96FF-C6549BD808AD}" type="slidenum">
              <a:rPr lang="pt-PT" b="1" dirty="0" smtClean="0">
                <a:solidFill>
                  <a:schemeClr val="tx1"/>
                </a:solidFill>
              </a:rPr>
              <a:t>13</a:t>
            </a:fld>
            <a:endParaRPr lang="pt-PT" b="1">
              <a:solidFill>
                <a:schemeClr val="tx1"/>
              </a:solidFill>
            </a:endParaRPr>
          </a:p>
        </p:txBody>
      </p:sp>
      <p:cxnSp>
        <p:nvCxnSpPr>
          <p:cNvPr id="5" name="Straight Arrow Connector 4">
            <a:extLst>
              <a:ext uri="{FF2B5EF4-FFF2-40B4-BE49-F238E27FC236}">
                <a16:creationId xmlns:a16="http://schemas.microsoft.com/office/drawing/2014/main" id="{68481352-762D-666F-FB80-1B61C5138E6C}"/>
              </a:ext>
            </a:extLst>
          </p:cNvPr>
          <p:cNvCxnSpPr/>
          <p:nvPr/>
        </p:nvCxnSpPr>
        <p:spPr>
          <a:xfrm>
            <a:off x="1465006" y="1528425"/>
            <a:ext cx="1014689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6" name="Picture 5" descr="A person in diving gear holding an object&#10;&#10;AI-generated content may be incorrect.">
            <a:extLst>
              <a:ext uri="{FF2B5EF4-FFF2-40B4-BE49-F238E27FC236}">
                <a16:creationId xmlns:a16="http://schemas.microsoft.com/office/drawing/2014/main" id="{50506E2D-7B57-32BD-1509-B9B31503EE3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941" l="9961" r="93555">
                        <a14:foregroundMark x1="41797" y1="24707" x2="41797" y2="24707"/>
                        <a14:foregroundMark x1="40234" y1="31250" x2="40234" y2="31250"/>
                        <a14:foregroundMark x1="25781" y1="33691" x2="25781" y2="33691"/>
                        <a14:foregroundMark x1="21289" y1="60645" x2="21289" y2="60645"/>
                        <a14:foregroundMark x1="60352" y1="41309" x2="60352" y2="41309"/>
                        <a14:foregroundMark x1="49414" y1="52344" x2="49414" y2="52344"/>
                        <a14:foregroundMark x1="45508" y1="29492" x2="45508" y2="29492"/>
                        <a14:foregroundMark x1="93555" y1="41602" x2="93555" y2="41602"/>
                        <a14:backgroundMark x1="47461" y1="30078" x2="47461" y2="30078"/>
                      </a14:backgroundRemoval>
                    </a14:imgEffect>
                  </a14:imgLayer>
                </a14:imgProps>
              </a:ext>
            </a:extLst>
          </a:blip>
          <a:stretch>
            <a:fillRect/>
          </a:stretch>
        </p:blipFill>
        <p:spPr>
          <a:xfrm>
            <a:off x="-50798" y="796413"/>
            <a:ext cx="1778001" cy="1778001"/>
          </a:xfrm>
          <a:prstGeom prst="rect">
            <a:avLst/>
          </a:prstGeom>
        </p:spPr>
      </p:pic>
    </p:spTree>
    <p:extLst>
      <p:ext uri="{BB962C8B-B14F-4D97-AF65-F5344CB8AC3E}">
        <p14:creationId xmlns:p14="http://schemas.microsoft.com/office/powerpoint/2010/main" val="1261499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4">
    <p:bg>
      <p:bgPr>
        <a:gradFill>
          <a:gsLst>
            <a:gs pos="0">
              <a:schemeClr val="accent1">
                <a:lumMod val="5000"/>
                <a:lumOff val="95000"/>
              </a:schemeClr>
            </a:gs>
            <a:gs pos="100000">
              <a:schemeClr val="accent1">
                <a:lumMod val="45000"/>
                <a:lumOff val="55000"/>
              </a:schemeClr>
            </a:gs>
            <a:gs pos="31000">
              <a:srgbClr val="00B0F0"/>
            </a:gs>
            <a:gs pos="79000">
              <a:srgbClr val="00B0F0"/>
            </a:gs>
            <a:gs pos="58000">
              <a:schemeClr val="accent4">
                <a:lumMod val="40000"/>
                <a:lumOff val="60000"/>
              </a:schemeClr>
            </a:gs>
          </a:gsLst>
          <a:path path="circle">
            <a:fillToRect t="100000" r="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49613-768E-DDCC-CCDE-0B6AA6D5556B}"/>
              </a:ext>
            </a:extLst>
          </p:cNvPr>
          <p:cNvSpPr txBox="1">
            <a:spLocks noGrp="1"/>
          </p:cNvSpPr>
          <p:nvPr>
            <p:ph type="title"/>
          </p:nvPr>
        </p:nvSpPr>
        <p:spPr/>
        <p:txBody>
          <a:bodyPr/>
          <a:lstStyle/>
          <a:p>
            <a:pPr lvl="0"/>
            <a:r>
              <a:rPr lang="en-US">
                <a:latin typeface="Calibri" panose="020F0502020204030204" pitchFamily="34" charset="0"/>
                <a:ea typeface="Calibri" panose="020F0502020204030204" pitchFamily="34" charset="0"/>
                <a:cs typeface="Calibri" panose="020F0502020204030204" pitchFamily="34" charset="0"/>
              </a:rPr>
              <a:t>   Competitors and previous work</a:t>
            </a:r>
          </a:p>
        </p:txBody>
      </p:sp>
      <p:sp>
        <p:nvSpPr>
          <p:cNvPr id="3" name="Content Placeholder 2">
            <a:extLst>
              <a:ext uri="{FF2B5EF4-FFF2-40B4-BE49-F238E27FC236}">
                <a16:creationId xmlns:a16="http://schemas.microsoft.com/office/drawing/2014/main" id="{189941AE-60DA-AF13-57D6-616B580C1924}"/>
              </a:ext>
            </a:extLst>
          </p:cNvPr>
          <p:cNvSpPr txBox="1">
            <a:spLocks noGrp="1"/>
          </p:cNvSpPr>
          <p:nvPr>
            <p:ph idx="1"/>
          </p:nvPr>
        </p:nvSpPr>
        <p:spPr/>
        <p:txBody>
          <a:bodyPr/>
          <a:lstStyle/>
          <a:p>
            <a:pPr marL="0" lvl="0" indent="0">
              <a:buNone/>
            </a:pPr>
            <a:endParaRPr lang="en-US">
              <a:ea typeface="Calibri"/>
              <a:cs typeface="Calibri"/>
            </a:endParaRPr>
          </a:p>
          <a:p>
            <a:pPr marL="0" lvl="0" indent="0">
              <a:buNone/>
            </a:pPr>
            <a:r>
              <a:rPr lang="en-US">
                <a:ea typeface="Calibri"/>
                <a:cs typeface="Calibri"/>
              </a:rPr>
              <a:t>Both Hard-Wired and Wireless:</a:t>
            </a:r>
          </a:p>
          <a:p>
            <a:pPr lvl="0"/>
            <a:r>
              <a:rPr lang="en-US">
                <a:ea typeface="Calibri"/>
                <a:cs typeface="Calibri"/>
              </a:rPr>
              <a:t> </a:t>
            </a:r>
            <a:r>
              <a:rPr lang="en-US">
                <a:ea typeface="Calibri"/>
                <a:cs typeface="Calibri"/>
                <a:hlinkClick r:id="rId2">
                  <a:extLst>
                    <a:ext uri="{A12FA001-AC4F-418D-AE19-62706E023703}">
                      <ahyp:hlinkClr xmlns:ahyp="http://schemas.microsoft.com/office/drawing/2018/hyperlinkcolor" val="tx"/>
                    </a:ext>
                  </a:extLst>
                </a:hlinkClick>
              </a:rPr>
              <a:t>https://oceantechnologysystems.com/</a:t>
            </a:r>
            <a:endParaRPr lang="en-US">
              <a:ea typeface="Calibri"/>
              <a:cs typeface="Calibri"/>
            </a:endParaRPr>
          </a:p>
          <a:p>
            <a:pPr lvl="0"/>
            <a:r>
              <a:rPr lang="en-US">
                <a:ea typeface="Calibri"/>
                <a:cs typeface="Calibri"/>
                <a:hlinkClick r:id="rId3">
                  <a:extLst>
                    <a:ext uri="{A12FA001-AC4F-418D-AE19-62706E023703}">
                      <ahyp:hlinkClr xmlns:ahyp="http://schemas.microsoft.com/office/drawing/2018/hyperlinkcolor" val="tx"/>
                    </a:ext>
                  </a:extLst>
                </a:hlinkClick>
              </a:rPr>
              <a:t>https://diving.oceanreefgroup.com/underwater-communication/</a:t>
            </a:r>
            <a:endParaRPr lang="en-US">
              <a:ea typeface="Calibri"/>
              <a:cs typeface="Calibri"/>
            </a:endParaRPr>
          </a:p>
          <a:p>
            <a:pPr lvl="0"/>
            <a:endParaRPr lang="en-US">
              <a:ea typeface="Calibri"/>
              <a:cs typeface="Calibri"/>
            </a:endParaRPr>
          </a:p>
          <a:p>
            <a:pPr marL="0" lvl="0" indent="0">
              <a:buNone/>
            </a:pPr>
            <a:r>
              <a:rPr lang="en-US">
                <a:ea typeface="Calibri"/>
                <a:cs typeface="Calibri"/>
              </a:rPr>
              <a:t>Our main source of information:</a:t>
            </a:r>
          </a:p>
          <a:p>
            <a:pPr marL="0" lvl="0" indent="0">
              <a:buNone/>
            </a:pPr>
            <a:r>
              <a:rPr lang="en-US">
                <a:ea typeface="Calibri"/>
                <a:cs typeface="Calibri"/>
                <a:hlinkClick r:id="rId4">
                  <a:extLst>
                    <a:ext uri="{A12FA001-AC4F-418D-AE19-62706E023703}">
                      <ahyp:hlinkClr xmlns:ahyp="http://schemas.microsoft.com/office/drawing/2018/hyperlinkcolor" val="tx"/>
                    </a:ext>
                  </a:extLst>
                </a:hlinkClick>
              </a:rPr>
              <a:t>https://pmc.ncbi.nlm.nih.gov/articles/PMC7219055/pdf/sensors-20-02261.pdf</a:t>
            </a:r>
            <a:endParaRPr lang="en-US">
              <a:ea typeface="Calibri"/>
              <a:cs typeface="Calibri"/>
            </a:endParaRPr>
          </a:p>
          <a:p>
            <a:pPr lvl="0"/>
            <a:endParaRPr lang="en-US">
              <a:ea typeface="Calibri"/>
              <a:cs typeface="Calibri"/>
            </a:endParaRPr>
          </a:p>
        </p:txBody>
      </p:sp>
      <p:sp>
        <p:nvSpPr>
          <p:cNvPr id="4" name="Slide Number Placeholder 3">
            <a:extLst>
              <a:ext uri="{FF2B5EF4-FFF2-40B4-BE49-F238E27FC236}">
                <a16:creationId xmlns:a16="http://schemas.microsoft.com/office/drawing/2014/main" id="{A2C1EE88-8B51-9574-4030-5591249C11E0}"/>
              </a:ext>
            </a:extLst>
          </p:cNvPr>
          <p:cNvSpPr>
            <a:spLocks noGrp="1"/>
          </p:cNvSpPr>
          <p:nvPr>
            <p:ph type="sldNum" sz="quarter" idx="8"/>
          </p:nvPr>
        </p:nvSpPr>
        <p:spPr/>
        <p:txBody>
          <a:bodyPr/>
          <a:lstStyle/>
          <a:p>
            <a:pPr lvl="0"/>
            <a:fld id="{8F5BEB92-D977-4DB3-96FF-C6549BD808AD}" type="slidenum">
              <a:rPr lang="pt-PT" b="1" dirty="0" smtClean="0">
                <a:solidFill>
                  <a:schemeClr val="tx1"/>
                </a:solidFill>
              </a:rPr>
              <a:t>14</a:t>
            </a:fld>
            <a:endParaRPr lang="pt-PT" b="1">
              <a:solidFill>
                <a:schemeClr val="tx1"/>
              </a:solidFill>
            </a:endParaRPr>
          </a:p>
        </p:txBody>
      </p:sp>
      <p:cxnSp>
        <p:nvCxnSpPr>
          <p:cNvPr id="5" name="Straight Arrow Connector 4">
            <a:extLst>
              <a:ext uri="{FF2B5EF4-FFF2-40B4-BE49-F238E27FC236}">
                <a16:creationId xmlns:a16="http://schemas.microsoft.com/office/drawing/2014/main" id="{1780BF85-DDBE-80FA-7DE2-49E20777FF3E}"/>
              </a:ext>
            </a:extLst>
          </p:cNvPr>
          <p:cNvCxnSpPr/>
          <p:nvPr/>
        </p:nvCxnSpPr>
        <p:spPr>
          <a:xfrm>
            <a:off x="1465006" y="1528425"/>
            <a:ext cx="1014689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6" name="Picture 5" descr="A person in diving gear holding an object&#10;&#10;AI-generated content may be incorrect.">
            <a:extLst>
              <a:ext uri="{FF2B5EF4-FFF2-40B4-BE49-F238E27FC236}">
                <a16:creationId xmlns:a16="http://schemas.microsoft.com/office/drawing/2014/main" id="{47C27F91-DCC8-0E91-3F92-3B3F51A801A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61" b="89941" l="9961" r="93555">
                        <a14:foregroundMark x1="41797" y1="24707" x2="41797" y2="24707"/>
                        <a14:foregroundMark x1="40234" y1="31250" x2="40234" y2="31250"/>
                        <a14:foregroundMark x1="25781" y1="33691" x2="25781" y2="33691"/>
                        <a14:foregroundMark x1="21289" y1="60645" x2="21289" y2="60645"/>
                        <a14:foregroundMark x1="60352" y1="41309" x2="60352" y2="41309"/>
                        <a14:foregroundMark x1="49414" y1="52344" x2="49414" y2="52344"/>
                        <a14:foregroundMark x1="45508" y1="29492" x2="45508" y2="29492"/>
                        <a14:foregroundMark x1="93555" y1="41602" x2="93555" y2="41602"/>
                        <a14:backgroundMark x1="47461" y1="30078" x2="47461" y2="30078"/>
                      </a14:backgroundRemoval>
                    </a14:imgEffect>
                  </a14:imgLayer>
                </a14:imgProps>
              </a:ext>
            </a:extLst>
          </a:blip>
          <a:stretch>
            <a:fillRect/>
          </a:stretch>
        </p:blipFill>
        <p:spPr>
          <a:xfrm>
            <a:off x="-50798" y="796413"/>
            <a:ext cx="1778001" cy="177800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31000">
              <a:srgbClr val="00B0F0"/>
            </a:gs>
            <a:gs pos="79000">
              <a:srgbClr val="00B0F0"/>
            </a:gs>
            <a:gs pos="58000">
              <a:schemeClr val="accent4">
                <a:lumMod val="40000"/>
                <a:lumOff val="60000"/>
              </a:schemeClr>
            </a:gs>
          </a:gsLst>
          <a:path path="circle">
            <a:fillToRect t="100000" r="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937D6-903C-9E0A-581E-23138F321529}"/>
              </a:ext>
            </a:extLst>
          </p:cNvPr>
          <p:cNvSpPr>
            <a:spLocks noGrp="1"/>
          </p:cNvSpPr>
          <p:nvPr>
            <p:ph type="title"/>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   Competitors and previous work</a:t>
            </a:r>
            <a:endParaRPr lang="pt-PT">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0B604D5-967E-DDC6-4143-BF1E7613DFE0}"/>
              </a:ext>
            </a:extLst>
          </p:cNvPr>
          <p:cNvSpPr>
            <a:spLocks noGrp="1"/>
          </p:cNvSpPr>
          <p:nvPr>
            <p:ph idx="1"/>
          </p:nvPr>
        </p:nvSpPr>
        <p:spPr/>
        <p:txBody>
          <a:bodyPr/>
          <a:lstStyle/>
          <a:p>
            <a:pPr lvl="0"/>
            <a:r>
              <a:rPr lang="en-US">
                <a:ea typeface="Calibri"/>
                <a:cs typeface="Calibri"/>
              </a:rPr>
              <a:t>Hard-wired communications consists of a helmet with a wire that transmits audio signals to the surface, ensuring clear and steady communication with the people on the boat, without interference caused by the water. </a:t>
            </a:r>
          </a:p>
          <a:p>
            <a:r>
              <a:rPr lang="en-US">
                <a:ea typeface="Calibri"/>
                <a:cs typeface="Calibri"/>
              </a:rPr>
              <a:t>A way of wireless communication is the use of acoustic waves. Divers use transducers to send and receive signals, allowing bidirectional communication. It is characterized by a very long range (several kms) in deep waters, but has low bandwidth, high latency, and is very sensitive to ambient noise, external interference and Doppler spreading.</a:t>
            </a:r>
          </a:p>
          <a:p>
            <a:endParaRPr lang="pt-PT"/>
          </a:p>
        </p:txBody>
      </p:sp>
      <p:sp>
        <p:nvSpPr>
          <p:cNvPr id="4" name="Slide Number Placeholder 3">
            <a:extLst>
              <a:ext uri="{FF2B5EF4-FFF2-40B4-BE49-F238E27FC236}">
                <a16:creationId xmlns:a16="http://schemas.microsoft.com/office/drawing/2014/main" id="{75BE2373-D6BA-9380-F689-786CA28E5F48}"/>
              </a:ext>
            </a:extLst>
          </p:cNvPr>
          <p:cNvSpPr>
            <a:spLocks noGrp="1"/>
          </p:cNvSpPr>
          <p:nvPr>
            <p:ph type="sldNum" sz="quarter" idx="8"/>
          </p:nvPr>
        </p:nvSpPr>
        <p:spPr/>
        <p:txBody>
          <a:bodyPr/>
          <a:lstStyle/>
          <a:p>
            <a:pPr lvl="0"/>
            <a:fld id="{8F5BEB92-D977-4DB3-96FF-C6549BD808AD}" type="slidenum">
              <a:rPr lang="pt-PT" b="1" dirty="0" smtClean="0">
                <a:solidFill>
                  <a:schemeClr val="tx1"/>
                </a:solidFill>
              </a:rPr>
              <a:t>15</a:t>
            </a:fld>
            <a:endParaRPr lang="pt-PT" b="1">
              <a:solidFill>
                <a:schemeClr val="tx1"/>
              </a:solidFill>
            </a:endParaRPr>
          </a:p>
        </p:txBody>
      </p:sp>
      <p:cxnSp>
        <p:nvCxnSpPr>
          <p:cNvPr id="5" name="Straight Arrow Connector 4">
            <a:extLst>
              <a:ext uri="{FF2B5EF4-FFF2-40B4-BE49-F238E27FC236}">
                <a16:creationId xmlns:a16="http://schemas.microsoft.com/office/drawing/2014/main" id="{29486AEB-776A-03A4-2BE5-488345BA51D6}"/>
              </a:ext>
            </a:extLst>
          </p:cNvPr>
          <p:cNvCxnSpPr/>
          <p:nvPr/>
        </p:nvCxnSpPr>
        <p:spPr>
          <a:xfrm>
            <a:off x="1465006" y="1528425"/>
            <a:ext cx="1014689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6" name="Picture 5" descr="A person in diving gear holding an object&#10;&#10;AI-generated content may be incorrect.">
            <a:extLst>
              <a:ext uri="{FF2B5EF4-FFF2-40B4-BE49-F238E27FC236}">
                <a16:creationId xmlns:a16="http://schemas.microsoft.com/office/drawing/2014/main" id="{F67450AE-A96B-8737-2796-23DBEFF951F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941" l="9961" r="93555">
                        <a14:foregroundMark x1="41797" y1="24707" x2="41797" y2="24707"/>
                        <a14:foregroundMark x1="40234" y1="31250" x2="40234" y2="31250"/>
                        <a14:foregroundMark x1="25781" y1="33691" x2="25781" y2="33691"/>
                        <a14:foregroundMark x1="21289" y1="60645" x2="21289" y2="60645"/>
                        <a14:foregroundMark x1="60352" y1="41309" x2="60352" y2="41309"/>
                        <a14:foregroundMark x1="49414" y1="52344" x2="49414" y2="52344"/>
                        <a14:foregroundMark x1="45508" y1="29492" x2="45508" y2="29492"/>
                        <a14:foregroundMark x1="93555" y1="41602" x2="93555" y2="41602"/>
                        <a14:backgroundMark x1="47461" y1="30078" x2="47461" y2="30078"/>
                      </a14:backgroundRemoval>
                    </a14:imgEffect>
                  </a14:imgLayer>
                </a14:imgProps>
              </a:ext>
            </a:extLst>
          </a:blip>
          <a:stretch>
            <a:fillRect/>
          </a:stretch>
        </p:blipFill>
        <p:spPr>
          <a:xfrm>
            <a:off x="-50798" y="796413"/>
            <a:ext cx="1778001" cy="1778001"/>
          </a:xfrm>
          <a:prstGeom prst="rect">
            <a:avLst/>
          </a:prstGeom>
        </p:spPr>
      </p:pic>
    </p:spTree>
    <p:extLst>
      <p:ext uri="{BB962C8B-B14F-4D97-AF65-F5344CB8AC3E}">
        <p14:creationId xmlns:p14="http://schemas.microsoft.com/office/powerpoint/2010/main" val="3335285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31000">
              <a:srgbClr val="00B0F0"/>
            </a:gs>
            <a:gs pos="79000">
              <a:srgbClr val="00B0F0"/>
            </a:gs>
            <a:gs pos="58000">
              <a:schemeClr val="accent4">
                <a:lumMod val="40000"/>
                <a:lumOff val="60000"/>
              </a:schemeClr>
            </a:gs>
          </a:gsLst>
          <a:path path="circle">
            <a:fillToRect t="100000" r="100000"/>
          </a:path>
        </a:gradFill>
        <a:effectLst/>
      </p:bgPr>
    </p:bg>
    <p:spTree>
      <p:nvGrpSpPr>
        <p:cNvPr id="1" name="">
          <a:extLst>
            <a:ext uri="{FF2B5EF4-FFF2-40B4-BE49-F238E27FC236}">
              <a16:creationId xmlns:a16="http://schemas.microsoft.com/office/drawing/2014/main" id="{B563C548-BAA5-CB32-32BE-1B9B6CE106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CC25D0-8D72-1FE7-4CB1-0FD679BA069C}"/>
              </a:ext>
            </a:extLst>
          </p:cNvPr>
          <p:cNvSpPr>
            <a:spLocks noGrp="1"/>
          </p:cNvSpPr>
          <p:nvPr>
            <p:ph type="title"/>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   Competitors and previous work</a:t>
            </a:r>
            <a:endParaRPr lang="pt-PT">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88947EF-280E-1A86-1861-009A3FAD6D14}"/>
              </a:ext>
            </a:extLst>
          </p:cNvPr>
          <p:cNvSpPr>
            <a:spLocks noGrp="1"/>
          </p:cNvSpPr>
          <p:nvPr>
            <p:ph idx="1"/>
          </p:nvPr>
        </p:nvSpPr>
        <p:spPr/>
        <p:txBody>
          <a:bodyPr/>
          <a:lstStyle/>
          <a:p>
            <a:r>
              <a:rPr lang="en-US">
                <a:ea typeface="Calibri"/>
                <a:cs typeface="Calibri"/>
              </a:rPr>
              <a:t>Another type of technology is the use of EM waves in radio frequency, which is capable of quick data acquisition and transmission over short distances in clear waters. However, it falls behind due to the waves being very easily attenuated.</a:t>
            </a:r>
          </a:p>
          <a:p>
            <a:r>
              <a:rPr lang="en-US">
                <a:ea typeface="Calibri"/>
                <a:cs typeface="Calibri"/>
              </a:rPr>
              <a:t>UWOC serves as a balance between acoustic and RF communication, allowing for quick data transmission over medium distances, with low latency. Its main disadvantages are its issued regarding absorption and its sensitivity to different types of noise, such as quantum, background, optical excess and photo-detector black current noise.</a:t>
            </a:r>
          </a:p>
          <a:p>
            <a:endParaRPr lang="pt-PT">
              <a:ea typeface="Calibri"/>
              <a:cs typeface="Calibri"/>
            </a:endParaRPr>
          </a:p>
        </p:txBody>
      </p:sp>
      <p:sp>
        <p:nvSpPr>
          <p:cNvPr id="4" name="Slide Number Placeholder 3">
            <a:extLst>
              <a:ext uri="{FF2B5EF4-FFF2-40B4-BE49-F238E27FC236}">
                <a16:creationId xmlns:a16="http://schemas.microsoft.com/office/drawing/2014/main" id="{6E191479-7D0C-22E7-F5F0-DEFAC0096882}"/>
              </a:ext>
            </a:extLst>
          </p:cNvPr>
          <p:cNvSpPr>
            <a:spLocks noGrp="1"/>
          </p:cNvSpPr>
          <p:nvPr>
            <p:ph type="sldNum" sz="quarter" idx="8"/>
          </p:nvPr>
        </p:nvSpPr>
        <p:spPr/>
        <p:txBody>
          <a:bodyPr/>
          <a:lstStyle/>
          <a:p>
            <a:pPr lvl="0"/>
            <a:fld id="{8F5BEB92-D977-4DB3-96FF-C6549BD808AD}" type="slidenum">
              <a:rPr lang="pt-PT" b="1" dirty="0" smtClean="0">
                <a:solidFill>
                  <a:schemeClr val="tx1"/>
                </a:solidFill>
              </a:rPr>
              <a:t>16</a:t>
            </a:fld>
            <a:endParaRPr lang="pt-PT" b="1">
              <a:solidFill>
                <a:schemeClr val="tx1"/>
              </a:solidFill>
            </a:endParaRPr>
          </a:p>
        </p:txBody>
      </p:sp>
      <p:cxnSp>
        <p:nvCxnSpPr>
          <p:cNvPr id="5" name="Straight Arrow Connector 4">
            <a:extLst>
              <a:ext uri="{FF2B5EF4-FFF2-40B4-BE49-F238E27FC236}">
                <a16:creationId xmlns:a16="http://schemas.microsoft.com/office/drawing/2014/main" id="{CDBB91F6-DDC7-7C48-96AD-BF82B6990FCC}"/>
              </a:ext>
            </a:extLst>
          </p:cNvPr>
          <p:cNvCxnSpPr/>
          <p:nvPr/>
        </p:nvCxnSpPr>
        <p:spPr>
          <a:xfrm>
            <a:off x="1465006" y="1528425"/>
            <a:ext cx="1014689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6" name="Picture 5" descr="A person in diving gear holding an object&#10;&#10;AI-generated content may be incorrect.">
            <a:extLst>
              <a:ext uri="{FF2B5EF4-FFF2-40B4-BE49-F238E27FC236}">
                <a16:creationId xmlns:a16="http://schemas.microsoft.com/office/drawing/2014/main" id="{1B80AB88-72C0-A876-A1E0-C5AE0038166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941" l="9961" r="93555">
                        <a14:foregroundMark x1="41797" y1="24707" x2="41797" y2="24707"/>
                        <a14:foregroundMark x1="40234" y1="31250" x2="40234" y2="31250"/>
                        <a14:foregroundMark x1="25781" y1="33691" x2="25781" y2="33691"/>
                        <a14:foregroundMark x1="21289" y1="60645" x2="21289" y2="60645"/>
                        <a14:foregroundMark x1="60352" y1="41309" x2="60352" y2="41309"/>
                        <a14:foregroundMark x1="49414" y1="52344" x2="49414" y2="52344"/>
                        <a14:foregroundMark x1="45508" y1="29492" x2="45508" y2="29492"/>
                        <a14:foregroundMark x1="93555" y1="41602" x2="93555" y2="41602"/>
                        <a14:backgroundMark x1="47461" y1="30078" x2="47461" y2="30078"/>
                      </a14:backgroundRemoval>
                    </a14:imgEffect>
                  </a14:imgLayer>
                </a14:imgProps>
              </a:ext>
            </a:extLst>
          </a:blip>
          <a:stretch>
            <a:fillRect/>
          </a:stretch>
        </p:blipFill>
        <p:spPr>
          <a:xfrm>
            <a:off x="-50798" y="796413"/>
            <a:ext cx="1778001" cy="1778001"/>
          </a:xfrm>
          <a:prstGeom prst="rect">
            <a:avLst/>
          </a:prstGeom>
        </p:spPr>
      </p:pic>
    </p:spTree>
    <p:extLst>
      <p:ext uri="{BB962C8B-B14F-4D97-AF65-F5344CB8AC3E}">
        <p14:creationId xmlns:p14="http://schemas.microsoft.com/office/powerpoint/2010/main" val="2440821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31000">
              <a:srgbClr val="00B0F0"/>
            </a:gs>
            <a:gs pos="79000">
              <a:srgbClr val="00B0F0"/>
            </a:gs>
            <a:gs pos="58000">
              <a:schemeClr val="accent4">
                <a:lumMod val="40000"/>
                <a:lumOff val="60000"/>
              </a:schemeClr>
            </a:gs>
          </a:gsLst>
          <a:path path="circle">
            <a:fillToRect t="100000" r="100000"/>
          </a:path>
        </a:gradFill>
        <a:effectLst/>
      </p:bgPr>
    </p:bg>
    <p:spTree>
      <p:nvGrpSpPr>
        <p:cNvPr id="1" name="">
          <a:extLst>
            <a:ext uri="{FF2B5EF4-FFF2-40B4-BE49-F238E27FC236}">
              <a16:creationId xmlns:a16="http://schemas.microsoft.com/office/drawing/2014/main" id="{ED38C577-4CAC-D5CC-2A74-9F6311A663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F994E8-A575-188A-A6CE-C89E2657052C}"/>
              </a:ext>
            </a:extLst>
          </p:cNvPr>
          <p:cNvSpPr>
            <a:spLocks noGrp="1"/>
          </p:cNvSpPr>
          <p:nvPr>
            <p:ph type="title"/>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   Competitors and previous work</a:t>
            </a:r>
            <a:endParaRPr lang="pt-PT">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AD7C111-682C-100B-566D-BEF65A06BEF9}"/>
              </a:ext>
            </a:extLst>
          </p:cNvPr>
          <p:cNvSpPr>
            <a:spLocks noGrp="1"/>
          </p:cNvSpPr>
          <p:nvPr>
            <p:ph idx="1"/>
          </p:nvPr>
        </p:nvSpPr>
        <p:spPr/>
        <p:txBody>
          <a:bodyPr/>
          <a:lstStyle/>
          <a:p>
            <a:r>
              <a:rPr lang="en-US">
                <a:ea typeface="Calibri"/>
                <a:cs typeface="Calibri"/>
              </a:rPr>
              <a:t>Lastly, it has also come up another approach to Underwater Wireless Communication, which is the use of hybrid systems, such as a mix between the acoustic and optical approaches, combining speed with long distances.</a:t>
            </a:r>
            <a:endParaRPr lang="pt-PT"/>
          </a:p>
          <a:p>
            <a:r>
              <a:rPr lang="en-US">
                <a:ea typeface="Calibri"/>
                <a:cs typeface="Calibri"/>
              </a:rPr>
              <a:t>There is also ongoing research about the use of 5G technologies in underwater communication, as well as the prospect of integrating the Internet of Underwater Things (</a:t>
            </a:r>
            <a:r>
              <a:rPr lang="en-US" err="1">
                <a:ea typeface="Calibri"/>
                <a:cs typeface="Calibri"/>
              </a:rPr>
              <a:t>IoUT</a:t>
            </a:r>
            <a:r>
              <a:rPr lang="en-US">
                <a:ea typeface="Calibri"/>
                <a:cs typeface="Calibri"/>
              </a:rPr>
              <a:t>) in underwater communication networks.</a:t>
            </a:r>
          </a:p>
          <a:p>
            <a:endParaRPr lang="pt-PT">
              <a:ea typeface="Calibri"/>
              <a:cs typeface="Calibri"/>
            </a:endParaRPr>
          </a:p>
        </p:txBody>
      </p:sp>
      <p:sp>
        <p:nvSpPr>
          <p:cNvPr id="4" name="Slide Number Placeholder 3">
            <a:extLst>
              <a:ext uri="{FF2B5EF4-FFF2-40B4-BE49-F238E27FC236}">
                <a16:creationId xmlns:a16="http://schemas.microsoft.com/office/drawing/2014/main" id="{C6B7D0E7-C36F-F7E6-8A54-3B1D23D00C5C}"/>
              </a:ext>
            </a:extLst>
          </p:cNvPr>
          <p:cNvSpPr>
            <a:spLocks noGrp="1"/>
          </p:cNvSpPr>
          <p:nvPr>
            <p:ph type="sldNum" sz="quarter" idx="8"/>
          </p:nvPr>
        </p:nvSpPr>
        <p:spPr/>
        <p:txBody>
          <a:bodyPr/>
          <a:lstStyle/>
          <a:p>
            <a:pPr lvl="0"/>
            <a:fld id="{8F5BEB92-D977-4DB3-96FF-C6549BD808AD}" type="slidenum">
              <a:rPr lang="pt-PT" b="1" dirty="0" smtClean="0">
                <a:solidFill>
                  <a:schemeClr val="tx1"/>
                </a:solidFill>
              </a:rPr>
              <a:t>17</a:t>
            </a:fld>
            <a:endParaRPr lang="pt-PT" b="1">
              <a:solidFill>
                <a:schemeClr val="tx1"/>
              </a:solidFill>
            </a:endParaRPr>
          </a:p>
        </p:txBody>
      </p:sp>
      <p:cxnSp>
        <p:nvCxnSpPr>
          <p:cNvPr id="5" name="Straight Arrow Connector 4">
            <a:extLst>
              <a:ext uri="{FF2B5EF4-FFF2-40B4-BE49-F238E27FC236}">
                <a16:creationId xmlns:a16="http://schemas.microsoft.com/office/drawing/2014/main" id="{CC10CC92-E670-5E0C-39FC-475F3D799BDA}"/>
              </a:ext>
            </a:extLst>
          </p:cNvPr>
          <p:cNvCxnSpPr/>
          <p:nvPr/>
        </p:nvCxnSpPr>
        <p:spPr>
          <a:xfrm>
            <a:off x="1465006" y="1528425"/>
            <a:ext cx="1014689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6" name="Picture 5" descr="A person in diving gear holding an object&#10;&#10;AI-generated content may be incorrect.">
            <a:extLst>
              <a:ext uri="{FF2B5EF4-FFF2-40B4-BE49-F238E27FC236}">
                <a16:creationId xmlns:a16="http://schemas.microsoft.com/office/drawing/2014/main" id="{6EE534C8-BDFE-8A99-75C6-F285D7F676F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941" l="9961" r="93555">
                        <a14:foregroundMark x1="41797" y1="24707" x2="41797" y2="24707"/>
                        <a14:foregroundMark x1="40234" y1="31250" x2="40234" y2="31250"/>
                        <a14:foregroundMark x1="25781" y1="33691" x2="25781" y2="33691"/>
                        <a14:foregroundMark x1="21289" y1="60645" x2="21289" y2="60645"/>
                        <a14:foregroundMark x1="60352" y1="41309" x2="60352" y2="41309"/>
                        <a14:foregroundMark x1="49414" y1="52344" x2="49414" y2="52344"/>
                        <a14:foregroundMark x1="45508" y1="29492" x2="45508" y2="29492"/>
                        <a14:foregroundMark x1="93555" y1="41602" x2="93555" y2="41602"/>
                        <a14:backgroundMark x1="47461" y1="30078" x2="47461" y2="30078"/>
                      </a14:backgroundRemoval>
                    </a14:imgEffect>
                  </a14:imgLayer>
                </a14:imgProps>
              </a:ext>
            </a:extLst>
          </a:blip>
          <a:stretch>
            <a:fillRect/>
          </a:stretch>
        </p:blipFill>
        <p:spPr>
          <a:xfrm>
            <a:off x="-50798" y="796413"/>
            <a:ext cx="1778001" cy="1778001"/>
          </a:xfrm>
          <a:prstGeom prst="rect">
            <a:avLst/>
          </a:prstGeom>
        </p:spPr>
      </p:pic>
    </p:spTree>
    <p:extLst>
      <p:ext uri="{BB962C8B-B14F-4D97-AF65-F5344CB8AC3E}">
        <p14:creationId xmlns:p14="http://schemas.microsoft.com/office/powerpoint/2010/main" val="15848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31000">
              <a:srgbClr val="00B0F0"/>
            </a:gs>
            <a:gs pos="79000">
              <a:srgbClr val="00B0F0"/>
            </a:gs>
            <a:gs pos="58000">
              <a:schemeClr val="accent4">
                <a:lumMod val="40000"/>
                <a:lumOff val="60000"/>
              </a:schemeClr>
            </a:gs>
          </a:gsLst>
          <a:path path="circle">
            <a:fillToRect t="100000" r="100000"/>
          </a:path>
        </a:gradFill>
        <a:effectLst/>
      </p:bgPr>
    </p:bg>
    <p:spTree>
      <p:nvGrpSpPr>
        <p:cNvPr id="1" name="">
          <a:extLst>
            <a:ext uri="{FF2B5EF4-FFF2-40B4-BE49-F238E27FC236}">
              <a16:creationId xmlns:a16="http://schemas.microsoft.com/office/drawing/2014/main" id="{AA216E64-8488-8BFD-AACB-5F381DEAF9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E0C8D7-938C-1DCB-6378-E99BB210F1CF}"/>
              </a:ext>
            </a:extLst>
          </p:cNvPr>
          <p:cNvSpPr>
            <a:spLocks noGrp="1"/>
          </p:cNvSpPr>
          <p:nvPr>
            <p:ph type="title"/>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   Competitors and previous work</a:t>
            </a:r>
            <a:endParaRPr lang="pt-PT">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B5E8AF2-E2F1-85E8-D1E5-E871B0ADCABB}"/>
              </a:ext>
            </a:extLst>
          </p:cNvPr>
          <p:cNvSpPr>
            <a:spLocks noGrp="1"/>
          </p:cNvSpPr>
          <p:nvPr>
            <p:ph idx="1"/>
          </p:nvPr>
        </p:nvSpPr>
        <p:spPr>
          <a:xfrm>
            <a:off x="3048000" y="1844677"/>
            <a:ext cx="7953378" cy="4351336"/>
          </a:xfrm>
        </p:spPr>
        <p:txBody>
          <a:bodyPr>
            <a:normAutofit fontScale="92500" lnSpcReduction="10000"/>
          </a:bodyPr>
          <a:lstStyle/>
          <a:p>
            <a:r>
              <a:rPr lang="en-US" err="1">
                <a:ea typeface="Calibri"/>
                <a:cs typeface="Calibri"/>
              </a:rPr>
              <a:t>LiFi</a:t>
            </a:r>
            <a:r>
              <a:rPr lang="en-US">
                <a:ea typeface="Calibri"/>
                <a:cs typeface="Calibri"/>
              </a:rPr>
              <a:t> is a fast, efficient and low-latency way of transmitting audio wirelessly via LASER light.</a:t>
            </a:r>
          </a:p>
          <a:p>
            <a:r>
              <a:rPr lang="en-US">
                <a:ea typeface="Calibri"/>
                <a:cs typeface="Calibri"/>
              </a:rPr>
              <a:t>The transmitter circuit consists of a microphone to detect the messaged followed up by an amplifier. The amplified signal is then sent to the receiver through a laser diode.</a:t>
            </a:r>
          </a:p>
          <a:p>
            <a:r>
              <a:rPr lang="en-US">
                <a:ea typeface="Calibri"/>
                <a:cs typeface="Calibri"/>
              </a:rPr>
              <a:t>The receiver end has a light-based sensor to detect the signal, which is followed by another amplifier that emits the sent and then subsequently received audio message.</a:t>
            </a:r>
          </a:p>
          <a:p>
            <a:r>
              <a:rPr lang="en-US">
                <a:ea typeface="Calibri"/>
                <a:cs typeface="Calibri"/>
              </a:rPr>
              <a:t>Its disadvantages are its limited range, light obstruction and Line-Of-Sight requirement.</a:t>
            </a:r>
          </a:p>
          <a:p>
            <a:pPr marL="0" indent="0">
              <a:buNone/>
            </a:pPr>
            <a:endParaRPr lang="en-US">
              <a:ea typeface="Calibri"/>
              <a:cs typeface="Calibri"/>
            </a:endParaRPr>
          </a:p>
          <a:p>
            <a:endParaRPr lang="pt-PT">
              <a:ea typeface="Calibri"/>
              <a:cs typeface="Calibri"/>
            </a:endParaRPr>
          </a:p>
        </p:txBody>
      </p:sp>
      <p:sp>
        <p:nvSpPr>
          <p:cNvPr id="4" name="Slide Number Placeholder 3">
            <a:extLst>
              <a:ext uri="{FF2B5EF4-FFF2-40B4-BE49-F238E27FC236}">
                <a16:creationId xmlns:a16="http://schemas.microsoft.com/office/drawing/2014/main" id="{7509842C-BBE1-AF68-3389-246F8FB250C3}"/>
              </a:ext>
            </a:extLst>
          </p:cNvPr>
          <p:cNvSpPr>
            <a:spLocks noGrp="1"/>
          </p:cNvSpPr>
          <p:nvPr>
            <p:ph type="sldNum" sz="quarter" idx="8"/>
          </p:nvPr>
        </p:nvSpPr>
        <p:spPr/>
        <p:txBody>
          <a:bodyPr/>
          <a:lstStyle/>
          <a:p>
            <a:pPr lvl="0"/>
            <a:r>
              <a:rPr lang="pt-PT" b="1">
                <a:solidFill>
                  <a:schemeClr val="tx1"/>
                </a:solidFill>
                <a:ea typeface="Calibri"/>
                <a:cs typeface="Calibri"/>
              </a:rPr>
              <a:t>18</a:t>
            </a:r>
          </a:p>
        </p:txBody>
      </p:sp>
      <p:cxnSp>
        <p:nvCxnSpPr>
          <p:cNvPr id="5" name="Straight Arrow Connector 4">
            <a:extLst>
              <a:ext uri="{FF2B5EF4-FFF2-40B4-BE49-F238E27FC236}">
                <a16:creationId xmlns:a16="http://schemas.microsoft.com/office/drawing/2014/main" id="{FAA2EC0D-CF9E-2AB7-578D-0FC1976888A3}"/>
              </a:ext>
            </a:extLst>
          </p:cNvPr>
          <p:cNvCxnSpPr/>
          <p:nvPr/>
        </p:nvCxnSpPr>
        <p:spPr>
          <a:xfrm>
            <a:off x="1465006" y="1528425"/>
            <a:ext cx="1014689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6" name="Picture 5" descr="A person in diving gear holding an object&#10;&#10;AI-generated content may be incorrect.">
            <a:extLst>
              <a:ext uri="{FF2B5EF4-FFF2-40B4-BE49-F238E27FC236}">
                <a16:creationId xmlns:a16="http://schemas.microsoft.com/office/drawing/2014/main" id="{2C634551-044C-4B7B-1D61-1C5916AA90D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941" l="9961" r="93555">
                        <a14:foregroundMark x1="41797" y1="24707" x2="41797" y2="24707"/>
                        <a14:foregroundMark x1="40234" y1="31250" x2="40234" y2="31250"/>
                        <a14:foregroundMark x1="25781" y1="33691" x2="25781" y2="33691"/>
                        <a14:foregroundMark x1="21289" y1="60645" x2="21289" y2="60645"/>
                        <a14:foregroundMark x1="60352" y1="41309" x2="60352" y2="41309"/>
                        <a14:foregroundMark x1="49414" y1="52344" x2="49414" y2="52344"/>
                        <a14:foregroundMark x1="45508" y1="29492" x2="45508" y2="29492"/>
                        <a14:foregroundMark x1="93555" y1="41602" x2="93555" y2="41602"/>
                        <a14:backgroundMark x1="47461" y1="30078" x2="47461" y2="30078"/>
                      </a14:backgroundRemoval>
                    </a14:imgEffect>
                  </a14:imgLayer>
                </a14:imgProps>
              </a:ext>
            </a:extLst>
          </a:blip>
          <a:stretch>
            <a:fillRect/>
          </a:stretch>
        </p:blipFill>
        <p:spPr>
          <a:xfrm>
            <a:off x="-50798" y="796413"/>
            <a:ext cx="1778001" cy="1778001"/>
          </a:xfrm>
          <a:prstGeom prst="rect">
            <a:avLst/>
          </a:prstGeom>
        </p:spPr>
      </p:pic>
      <p:pic>
        <p:nvPicPr>
          <p:cNvPr id="21506" name="Picture 2" descr="Led Icon Png #369020 - Free Icons Library">
            <a:extLst>
              <a:ext uri="{FF2B5EF4-FFF2-40B4-BE49-F238E27FC236}">
                <a16:creationId xmlns:a16="http://schemas.microsoft.com/office/drawing/2014/main" id="{06AE2929-C6F9-86B5-C81D-0D3B88B369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773910" y="1845973"/>
            <a:ext cx="1906585" cy="19065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09A29AD-5CB4-7676-CA6A-6A9F75828560}"/>
              </a:ext>
            </a:extLst>
          </p:cNvPr>
          <p:cNvSpPr txBox="1"/>
          <p:nvPr/>
        </p:nvSpPr>
        <p:spPr>
          <a:xfrm>
            <a:off x="1099343" y="3623974"/>
            <a:ext cx="1266825" cy="2800767"/>
          </a:xfrm>
          <a:prstGeom prst="rect">
            <a:avLst/>
          </a:prstGeom>
          <a:noFill/>
        </p:spPr>
        <p:txBody>
          <a:bodyPr wrap="square" rtlCol="0">
            <a:spAutoFit/>
          </a:bodyPr>
          <a:lstStyle/>
          <a:p>
            <a:r>
              <a:rPr lang="pt-PT" sz="8800">
                <a:latin typeface="Rockwell" panose="02060603020205020403" pitchFamily="18" charset="0"/>
                <a:cs typeface="Aharoni" panose="020F0502020204030204" pitchFamily="2" charset="-79"/>
              </a:rPr>
              <a:t>Li </a:t>
            </a:r>
          </a:p>
          <a:p>
            <a:r>
              <a:rPr lang="pt-PT" sz="8800">
                <a:latin typeface="Rockwell" panose="02060603020205020403" pitchFamily="18" charset="0"/>
                <a:cs typeface="Aharoni" panose="020F0502020204030204" pitchFamily="2" charset="-79"/>
              </a:rPr>
              <a:t>Fi</a:t>
            </a:r>
          </a:p>
        </p:txBody>
      </p:sp>
    </p:spTree>
    <p:extLst>
      <p:ext uri="{BB962C8B-B14F-4D97-AF65-F5344CB8AC3E}">
        <p14:creationId xmlns:p14="http://schemas.microsoft.com/office/powerpoint/2010/main" val="2527727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31000">
              <a:srgbClr val="00B0F0"/>
            </a:gs>
            <a:gs pos="79000">
              <a:srgbClr val="00B0F0"/>
            </a:gs>
            <a:gs pos="58000">
              <a:srgbClr val="0070C0"/>
            </a:gs>
          </a:gsLst>
          <a:path path="circle">
            <a:fillToRect t="100000" r="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CED82-0A00-3162-882E-33623CB9D7F0}"/>
              </a:ext>
            </a:extLst>
          </p:cNvPr>
          <p:cNvSpPr>
            <a:spLocks noGrp="1"/>
          </p:cNvSpPr>
          <p:nvPr>
            <p:ph type="title"/>
          </p:nvPr>
        </p:nvSpPr>
        <p:spPr>
          <a:xfrm>
            <a:off x="943744" y="371904"/>
            <a:ext cx="10515600" cy="1325559"/>
          </a:xfrm>
        </p:spPr>
        <p:txBody>
          <a:bodyPr>
            <a:normAutofit/>
          </a:bodyPr>
          <a:lstStyle/>
          <a:p>
            <a:r>
              <a:rPr lang="pt-PT" sz="4000">
                <a:solidFill>
                  <a:schemeClr val="tx2"/>
                </a:solidFill>
                <a:latin typeface="Calibri" panose="020F0502020204030204" pitchFamily="34" charset="0"/>
                <a:ea typeface="Calibri" panose="020F0502020204030204" pitchFamily="34" charset="0"/>
                <a:cs typeface="Calibri" panose="020F0502020204030204" pitchFamily="34" charset="0"/>
              </a:rPr>
              <a:t>Team</a:t>
            </a:r>
          </a:p>
        </p:txBody>
      </p:sp>
      <p:pic>
        <p:nvPicPr>
          <p:cNvPr id="6" name="Content Placeholder 5" descr="A person with a beard&#10;&#10;AI-generated content may be incorrect.">
            <a:extLst>
              <a:ext uri="{FF2B5EF4-FFF2-40B4-BE49-F238E27FC236}">
                <a16:creationId xmlns:a16="http://schemas.microsoft.com/office/drawing/2014/main" id="{A9E91829-19CE-DA8D-B988-60B0BEB26D3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2238" b="11595"/>
          <a:stretch/>
        </p:blipFill>
        <p:spPr>
          <a:xfrm>
            <a:off x="768088" y="2667583"/>
            <a:ext cx="1634622" cy="1657768"/>
          </a:xfrm>
        </p:spPr>
      </p:pic>
      <p:sp>
        <p:nvSpPr>
          <p:cNvPr id="4" name="Slide Number Placeholder 3">
            <a:extLst>
              <a:ext uri="{FF2B5EF4-FFF2-40B4-BE49-F238E27FC236}">
                <a16:creationId xmlns:a16="http://schemas.microsoft.com/office/drawing/2014/main" id="{F91D65F8-FB10-221A-D337-5B4528D9369B}"/>
              </a:ext>
            </a:extLst>
          </p:cNvPr>
          <p:cNvSpPr>
            <a:spLocks noGrp="1"/>
          </p:cNvSpPr>
          <p:nvPr>
            <p:ph type="sldNum" sz="quarter" idx="8"/>
          </p:nvPr>
        </p:nvSpPr>
        <p:spPr/>
        <p:txBody>
          <a:bodyPr/>
          <a:lstStyle/>
          <a:p>
            <a:pPr lvl="0"/>
            <a:fld id="{8F5BEB92-D977-4DB3-96FF-C6549BD808AD}" type="slidenum">
              <a:rPr lang="pt-PT" b="1" dirty="0" smtClean="0">
                <a:solidFill>
                  <a:schemeClr val="tx1"/>
                </a:solidFill>
              </a:rPr>
              <a:t>19</a:t>
            </a:fld>
            <a:endParaRPr lang="pt-PT" b="1">
              <a:solidFill>
                <a:schemeClr val="tx1"/>
              </a:solidFill>
              <a:ea typeface="Calibri"/>
              <a:cs typeface="Calibri"/>
            </a:endParaRPr>
          </a:p>
        </p:txBody>
      </p:sp>
      <p:sp>
        <p:nvSpPr>
          <p:cNvPr id="7" name="TextBox 6">
            <a:extLst>
              <a:ext uri="{FF2B5EF4-FFF2-40B4-BE49-F238E27FC236}">
                <a16:creationId xmlns:a16="http://schemas.microsoft.com/office/drawing/2014/main" id="{2DBCF056-2042-C0CC-F5E3-05C96119D374}"/>
              </a:ext>
            </a:extLst>
          </p:cNvPr>
          <p:cNvSpPr txBox="1"/>
          <p:nvPr/>
        </p:nvSpPr>
        <p:spPr>
          <a:xfrm>
            <a:off x="719924" y="4584699"/>
            <a:ext cx="2022087" cy="369332"/>
          </a:xfrm>
          <a:prstGeom prst="rect">
            <a:avLst/>
          </a:prstGeom>
          <a:noFill/>
        </p:spPr>
        <p:txBody>
          <a:bodyPr wrap="square" rtlCol="0">
            <a:spAutoFit/>
          </a:bodyPr>
          <a:lstStyle/>
          <a:p>
            <a:r>
              <a:rPr lang="pt-PT"/>
              <a:t>Ricardo Rodrigues</a:t>
            </a:r>
          </a:p>
        </p:txBody>
      </p:sp>
      <p:pic>
        <p:nvPicPr>
          <p:cNvPr id="8" name="Content Placeholder 5">
            <a:extLst>
              <a:ext uri="{FF2B5EF4-FFF2-40B4-BE49-F238E27FC236}">
                <a16:creationId xmlns:a16="http://schemas.microsoft.com/office/drawing/2014/main" id="{6C7A49B6-9B70-E957-FCA1-954D2ED19154}"/>
              </a:ext>
            </a:extLst>
          </p:cNvPr>
          <p:cNvPicPr>
            <a:picLocks noChangeAspect="1"/>
          </p:cNvPicPr>
          <p:nvPr/>
        </p:nvPicPr>
        <p:blipFill>
          <a:blip r:embed="rId3">
            <a:extLst>
              <a:ext uri="{28A0092B-C50C-407E-A947-70E740481C1C}">
                <a14:useLocalDpi xmlns:a14="http://schemas.microsoft.com/office/drawing/2010/main" val="0"/>
              </a:ext>
            </a:extLst>
          </a:blip>
          <a:srcRect l="12980" r="11916"/>
          <a:stretch/>
        </p:blipFill>
        <p:spPr>
          <a:xfrm rot="16200000">
            <a:off x="9837453" y="2668722"/>
            <a:ext cx="1634623" cy="1632346"/>
          </a:xfrm>
          <a:prstGeom prst="rect">
            <a:avLst/>
          </a:prstGeom>
          <a:noFill/>
          <a:ln>
            <a:noFill/>
          </a:ln>
        </p:spPr>
      </p:pic>
      <p:sp>
        <p:nvSpPr>
          <p:cNvPr id="9" name="TextBox 8">
            <a:extLst>
              <a:ext uri="{FF2B5EF4-FFF2-40B4-BE49-F238E27FC236}">
                <a16:creationId xmlns:a16="http://schemas.microsoft.com/office/drawing/2014/main" id="{AA8D30F3-ADF2-4F23-A6F8-215846A1E62C}"/>
              </a:ext>
            </a:extLst>
          </p:cNvPr>
          <p:cNvSpPr txBox="1"/>
          <p:nvPr/>
        </p:nvSpPr>
        <p:spPr>
          <a:xfrm>
            <a:off x="9753440" y="4579441"/>
            <a:ext cx="2078096" cy="369332"/>
          </a:xfrm>
          <a:prstGeom prst="rect">
            <a:avLst/>
          </a:prstGeom>
          <a:noFill/>
        </p:spPr>
        <p:txBody>
          <a:bodyPr wrap="square" rtlCol="0">
            <a:spAutoFit/>
          </a:bodyPr>
          <a:lstStyle/>
          <a:p>
            <a:r>
              <a:rPr lang="pt-PT"/>
              <a:t>Afonso Frazão</a:t>
            </a:r>
          </a:p>
        </p:txBody>
      </p:sp>
      <p:pic>
        <p:nvPicPr>
          <p:cNvPr id="10" name="Content Placeholder 5">
            <a:extLst>
              <a:ext uri="{FF2B5EF4-FFF2-40B4-BE49-F238E27FC236}">
                <a16:creationId xmlns:a16="http://schemas.microsoft.com/office/drawing/2014/main" id="{7AB861C0-66F2-D35E-47C6-038DBD615D4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384233" y="2667584"/>
            <a:ext cx="1634622" cy="1657767"/>
          </a:xfrm>
          <a:prstGeom prst="rect">
            <a:avLst/>
          </a:prstGeom>
          <a:noFill/>
          <a:ln>
            <a:noFill/>
          </a:ln>
        </p:spPr>
      </p:pic>
      <p:sp>
        <p:nvSpPr>
          <p:cNvPr id="11" name="TextBox 10">
            <a:extLst>
              <a:ext uri="{FF2B5EF4-FFF2-40B4-BE49-F238E27FC236}">
                <a16:creationId xmlns:a16="http://schemas.microsoft.com/office/drawing/2014/main" id="{332AE769-4168-C921-742A-243CAB641C3A}"/>
              </a:ext>
            </a:extLst>
          </p:cNvPr>
          <p:cNvSpPr txBox="1"/>
          <p:nvPr/>
        </p:nvSpPr>
        <p:spPr>
          <a:xfrm>
            <a:off x="5281467" y="4584699"/>
            <a:ext cx="2078096" cy="369332"/>
          </a:xfrm>
          <a:prstGeom prst="rect">
            <a:avLst/>
          </a:prstGeom>
          <a:noFill/>
        </p:spPr>
        <p:txBody>
          <a:bodyPr wrap="square" rtlCol="0">
            <a:spAutoFit/>
          </a:bodyPr>
          <a:lstStyle/>
          <a:p>
            <a:r>
              <a:rPr lang="pt-PT"/>
              <a:t>Mauro Cordeiro</a:t>
            </a:r>
          </a:p>
        </p:txBody>
      </p:sp>
      <p:pic>
        <p:nvPicPr>
          <p:cNvPr id="15" name="Content Placeholder 5">
            <a:extLst>
              <a:ext uri="{FF2B5EF4-FFF2-40B4-BE49-F238E27FC236}">
                <a16:creationId xmlns:a16="http://schemas.microsoft.com/office/drawing/2014/main" id="{98CE07A5-DF3C-1EA2-8EFE-50318C15EAC6}"/>
              </a:ext>
            </a:extLst>
          </p:cNvPr>
          <p:cNvPicPr>
            <a:picLocks noChangeAspect="1"/>
          </p:cNvPicPr>
          <p:nvPr/>
        </p:nvPicPr>
        <p:blipFill rotWithShape="1">
          <a:blip r:embed="rId5">
            <a:extLst>
              <a:ext uri="{28A0092B-C50C-407E-A947-70E740481C1C}">
                <a14:useLocalDpi xmlns:a14="http://schemas.microsoft.com/office/drawing/2010/main" val="0"/>
              </a:ext>
            </a:extLst>
          </a:blip>
          <a:srcRect t="12005" b="11246"/>
          <a:stretch/>
        </p:blipFill>
        <p:spPr>
          <a:xfrm>
            <a:off x="3056705" y="2667583"/>
            <a:ext cx="1622279" cy="1657767"/>
          </a:xfrm>
          <a:prstGeom prst="rect">
            <a:avLst/>
          </a:prstGeom>
          <a:noFill/>
          <a:ln>
            <a:noFill/>
          </a:ln>
        </p:spPr>
      </p:pic>
      <p:sp>
        <p:nvSpPr>
          <p:cNvPr id="16" name="TextBox 15">
            <a:extLst>
              <a:ext uri="{FF2B5EF4-FFF2-40B4-BE49-F238E27FC236}">
                <a16:creationId xmlns:a16="http://schemas.microsoft.com/office/drawing/2014/main" id="{20A6B339-0B59-48D9-20F2-B87B3F525D50}"/>
              </a:ext>
            </a:extLst>
          </p:cNvPr>
          <p:cNvSpPr txBox="1"/>
          <p:nvPr/>
        </p:nvSpPr>
        <p:spPr>
          <a:xfrm>
            <a:off x="2972691" y="4584699"/>
            <a:ext cx="2078096" cy="369332"/>
          </a:xfrm>
          <a:prstGeom prst="rect">
            <a:avLst/>
          </a:prstGeom>
          <a:noFill/>
        </p:spPr>
        <p:txBody>
          <a:bodyPr wrap="square" rtlCol="0">
            <a:spAutoFit/>
          </a:bodyPr>
          <a:lstStyle/>
          <a:p>
            <a:r>
              <a:rPr lang="pt-PT"/>
              <a:t>Rodrigo Quina</a:t>
            </a:r>
          </a:p>
        </p:txBody>
      </p:sp>
      <p:pic>
        <p:nvPicPr>
          <p:cNvPr id="17" name="Content Placeholder 5">
            <a:extLst>
              <a:ext uri="{FF2B5EF4-FFF2-40B4-BE49-F238E27FC236}">
                <a16:creationId xmlns:a16="http://schemas.microsoft.com/office/drawing/2014/main" id="{F10C7479-4071-7072-BE79-36607591792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528678" y="2673899"/>
            <a:ext cx="1634622" cy="1634622"/>
          </a:xfrm>
          <a:prstGeom prst="rect">
            <a:avLst/>
          </a:prstGeom>
          <a:noFill/>
          <a:ln>
            <a:noFill/>
          </a:ln>
        </p:spPr>
      </p:pic>
      <p:sp>
        <p:nvSpPr>
          <p:cNvPr id="18" name="TextBox 17">
            <a:extLst>
              <a:ext uri="{FF2B5EF4-FFF2-40B4-BE49-F238E27FC236}">
                <a16:creationId xmlns:a16="http://schemas.microsoft.com/office/drawing/2014/main" id="{0B1718F6-EF5F-01EF-E82D-2BB4C041EA82}"/>
              </a:ext>
            </a:extLst>
          </p:cNvPr>
          <p:cNvSpPr txBox="1"/>
          <p:nvPr/>
        </p:nvSpPr>
        <p:spPr>
          <a:xfrm>
            <a:off x="7444664" y="4579441"/>
            <a:ext cx="2078096" cy="369332"/>
          </a:xfrm>
          <a:prstGeom prst="rect">
            <a:avLst/>
          </a:prstGeom>
          <a:noFill/>
        </p:spPr>
        <p:txBody>
          <a:bodyPr wrap="square" rtlCol="0">
            <a:spAutoFit/>
          </a:bodyPr>
          <a:lstStyle/>
          <a:p>
            <a:r>
              <a:rPr lang="pt-PT"/>
              <a:t>André Salvaterra</a:t>
            </a:r>
          </a:p>
        </p:txBody>
      </p:sp>
      <p:cxnSp>
        <p:nvCxnSpPr>
          <p:cNvPr id="20" name="Straight Arrow Connector 19">
            <a:extLst>
              <a:ext uri="{FF2B5EF4-FFF2-40B4-BE49-F238E27FC236}">
                <a16:creationId xmlns:a16="http://schemas.microsoft.com/office/drawing/2014/main" id="{40DCE2FA-0322-3732-F902-25190FA48BC1}"/>
              </a:ext>
            </a:extLst>
          </p:cNvPr>
          <p:cNvCxnSpPr/>
          <p:nvPr/>
        </p:nvCxnSpPr>
        <p:spPr>
          <a:xfrm>
            <a:off x="1465006" y="1528425"/>
            <a:ext cx="1014689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1" name="Picture 20" descr="A person in diving gear holding an object&#10;&#10;AI-generated content may be incorrect.">
            <a:extLst>
              <a:ext uri="{FF2B5EF4-FFF2-40B4-BE49-F238E27FC236}">
                <a16:creationId xmlns:a16="http://schemas.microsoft.com/office/drawing/2014/main" id="{B8071AE6-1938-8AA9-2AB2-94FF809A864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961" b="89941" l="9961" r="93555">
                        <a14:foregroundMark x1="41797" y1="24707" x2="41797" y2="24707"/>
                        <a14:foregroundMark x1="40234" y1="31250" x2="40234" y2="31250"/>
                        <a14:foregroundMark x1="25781" y1="33691" x2="25781" y2="33691"/>
                        <a14:foregroundMark x1="21289" y1="60645" x2="21289" y2="60645"/>
                        <a14:foregroundMark x1="60352" y1="41309" x2="60352" y2="41309"/>
                        <a14:foregroundMark x1="49414" y1="52344" x2="49414" y2="52344"/>
                        <a14:foregroundMark x1="45508" y1="29492" x2="45508" y2="29492"/>
                        <a14:foregroundMark x1="93555" y1="41602" x2="93555" y2="41602"/>
                        <a14:backgroundMark x1="47461" y1="30078" x2="47461" y2="30078"/>
                      </a14:backgroundRemoval>
                    </a14:imgEffect>
                  </a14:imgLayer>
                </a14:imgProps>
              </a:ext>
            </a:extLst>
          </a:blip>
          <a:stretch>
            <a:fillRect/>
          </a:stretch>
        </p:blipFill>
        <p:spPr>
          <a:xfrm>
            <a:off x="-50798" y="796413"/>
            <a:ext cx="1778001" cy="1778001"/>
          </a:xfrm>
          <a:prstGeom prst="rect">
            <a:avLst/>
          </a:prstGeom>
        </p:spPr>
      </p:pic>
    </p:spTree>
    <p:extLst>
      <p:ext uri="{BB962C8B-B14F-4D97-AF65-F5344CB8AC3E}">
        <p14:creationId xmlns:p14="http://schemas.microsoft.com/office/powerpoint/2010/main" val="2633599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451383-5335-B7EC-9569-A990ED5DE0D1}"/>
              </a:ext>
            </a:extLst>
          </p:cNvPr>
          <p:cNvSpPr>
            <a:spLocks noGrp="1"/>
          </p:cNvSpPr>
          <p:nvPr>
            <p:ph type="sldNum" sz="quarter" idx="8"/>
          </p:nvPr>
        </p:nvSpPr>
        <p:spPr/>
        <p:txBody>
          <a:bodyPr/>
          <a:lstStyle/>
          <a:p>
            <a:pPr lvl="0"/>
            <a:fld id="{5C6CD3C9-FAB8-4CD0-9FD3-704E960D585F}" type="slidenum">
              <a:rPr lang="pt-PT" smtClean="0"/>
              <a:t>2</a:t>
            </a:fld>
            <a:endParaRPr lang="pt-PT"/>
          </a:p>
        </p:txBody>
      </p:sp>
      <p:sp>
        <p:nvSpPr>
          <p:cNvPr id="3" name="Content Placeholder 2">
            <a:extLst>
              <a:ext uri="{FF2B5EF4-FFF2-40B4-BE49-F238E27FC236}">
                <a16:creationId xmlns:a16="http://schemas.microsoft.com/office/drawing/2014/main" id="{2948372D-BB17-847D-6E6A-F75C49BE3A21}"/>
              </a:ext>
            </a:extLst>
          </p:cNvPr>
          <p:cNvSpPr txBox="1">
            <a:spLocks/>
          </p:cNvSpPr>
          <p:nvPr/>
        </p:nvSpPr>
        <p:spPr>
          <a:xfrm>
            <a:off x="756461" y="1690688"/>
            <a:ext cx="10597339" cy="3997155"/>
          </a:xfrm>
          <a:prstGeom prst="rect">
            <a:avLst/>
          </a:prstGeom>
        </p:spPr>
        <p:txBody>
          <a:bodyPr anchor="ctr">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a:buNone/>
            </a:pPr>
            <a:endParaRPr lang="en-US" sz="1800" dirty="0">
              <a:solidFill>
                <a:schemeClr val="tx2"/>
              </a:solidFill>
              <a:ea typeface="Calibri"/>
              <a:cs typeface="Calibri"/>
            </a:endParaRPr>
          </a:p>
          <a:p>
            <a:pPr marL="0" indent="0" algn="ctr">
              <a:buFont typeface="Arial" pitchFamily="34"/>
              <a:buNone/>
            </a:pPr>
            <a:r>
              <a:rPr lang="en-US" sz="4400" b="1" dirty="0">
                <a:solidFill>
                  <a:schemeClr val="tx2"/>
                </a:solidFill>
              </a:rPr>
              <a:t>Have you ever thought why most divers still use hand signals ?</a:t>
            </a:r>
          </a:p>
        </p:txBody>
      </p:sp>
      <p:sp>
        <p:nvSpPr>
          <p:cNvPr id="4" name="Slide Number Placeholder 3">
            <a:extLst>
              <a:ext uri="{FF2B5EF4-FFF2-40B4-BE49-F238E27FC236}">
                <a16:creationId xmlns:a16="http://schemas.microsoft.com/office/drawing/2014/main" id="{AB7084C8-D64B-05CD-DF0F-4729CD891262}"/>
              </a:ext>
            </a:extLst>
          </p:cNvPr>
          <p:cNvSpPr txBox="1">
            <a:spLocks/>
          </p:cNvSpPr>
          <p:nvPr/>
        </p:nvSpPr>
        <p:spPr>
          <a:xfrm>
            <a:off x="8610600" y="6356350"/>
            <a:ext cx="2743200" cy="365125"/>
          </a:xfrm>
          <a:prstGeom prst="rect">
            <a:avLst/>
          </a:prstGeom>
          <a:noFill/>
          <a:ln>
            <a:noFill/>
          </a:ln>
        </p:spPr>
        <p:txBody>
          <a:bodyPr vert="horz" wrap="square" lIns="91440" tIns="45720" rIns="91440" bIns="45720" anchor="ctr" anchorCtr="0" compatLnSpc="1">
            <a:normAutofit/>
          </a:bodyPr>
          <a:lstStyle>
            <a:defPPr>
              <a:defRPr lang="pt-PT"/>
            </a:defPPr>
            <a:lvl1pPr marL="0" marR="0" lvl="0" indent="0" algn="r" defTabSz="914400" rtl="0" eaLnBrk="1" fontAlgn="auto" latinLnBrk="0"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F5BEB92-D977-4DB3-96FF-C6549BD808AD}" type="slidenum">
              <a:rPr lang="pt-PT" b="1" smtClean="0">
                <a:solidFill>
                  <a:schemeClr val="tx1"/>
                </a:solidFill>
              </a:rPr>
              <a:pPr>
                <a:spcAft>
                  <a:spcPts val="600"/>
                </a:spcAft>
              </a:pPr>
              <a:t>2</a:t>
            </a:fld>
            <a:endParaRPr lang="pt-PT" b="1">
              <a:solidFill>
                <a:schemeClr val="tx1"/>
              </a:solidFill>
            </a:endParaRPr>
          </a:p>
        </p:txBody>
      </p:sp>
      <p:cxnSp>
        <p:nvCxnSpPr>
          <p:cNvPr id="5" name="Straight Arrow Connector 4">
            <a:extLst>
              <a:ext uri="{FF2B5EF4-FFF2-40B4-BE49-F238E27FC236}">
                <a16:creationId xmlns:a16="http://schemas.microsoft.com/office/drawing/2014/main" id="{79434C00-2CE9-855A-B472-116E67104283}"/>
              </a:ext>
            </a:extLst>
          </p:cNvPr>
          <p:cNvCxnSpPr>
            <a:cxnSpLocks/>
          </p:cNvCxnSpPr>
          <p:nvPr/>
        </p:nvCxnSpPr>
        <p:spPr>
          <a:xfrm>
            <a:off x="1564086" y="1700784"/>
            <a:ext cx="981998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6" name="Picture 5" descr="A person in diving gear holding an object&#10;&#10;AI-generated content may be incorrect.">
            <a:extLst>
              <a:ext uri="{FF2B5EF4-FFF2-40B4-BE49-F238E27FC236}">
                <a16:creationId xmlns:a16="http://schemas.microsoft.com/office/drawing/2014/main" id="{6DEB9178-B4F6-2154-373C-0F2B001CF72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941" l="9961" r="93555">
                        <a14:foregroundMark x1="41797" y1="24707" x2="41797" y2="24707"/>
                        <a14:foregroundMark x1="40234" y1="31250" x2="40234" y2="31250"/>
                        <a14:foregroundMark x1="25781" y1="33691" x2="25781" y2="33691"/>
                        <a14:foregroundMark x1="21289" y1="60645" x2="21289" y2="60645"/>
                        <a14:foregroundMark x1="60352" y1="41309" x2="60352" y2="41309"/>
                        <a14:foregroundMark x1="49414" y1="52344" x2="49414" y2="52344"/>
                        <a14:foregroundMark x1="45508" y1="29492" x2="45508" y2="29492"/>
                        <a14:foregroundMark x1="93555" y1="41602" x2="93555" y2="41602"/>
                        <a14:backgroundMark x1="47461" y1="30078" x2="47461" y2="30078"/>
                      </a14:backgroundRemoval>
                    </a14:imgEffect>
                  </a14:imgLayer>
                </a14:imgProps>
              </a:ext>
            </a:extLst>
          </a:blip>
          <a:stretch>
            <a:fillRect/>
          </a:stretch>
        </p:blipFill>
        <p:spPr>
          <a:xfrm>
            <a:off x="5473" y="945259"/>
            <a:ext cx="1778001" cy="1778001"/>
          </a:xfrm>
          <a:prstGeom prst="rect">
            <a:avLst/>
          </a:prstGeom>
        </p:spPr>
      </p:pic>
      <p:sp>
        <p:nvSpPr>
          <p:cNvPr id="7" name="Title 8">
            <a:extLst>
              <a:ext uri="{FF2B5EF4-FFF2-40B4-BE49-F238E27FC236}">
                <a16:creationId xmlns:a16="http://schemas.microsoft.com/office/drawing/2014/main" id="{3EF74F6A-A087-0CF5-F8D3-745D650A04C4}"/>
              </a:ext>
            </a:extLst>
          </p:cNvPr>
          <p:cNvSpPr txBox="1">
            <a:spLocks/>
          </p:cNvSpPr>
          <p:nvPr/>
        </p:nvSpPr>
        <p:spPr>
          <a:xfrm>
            <a:off x="1564086" y="734922"/>
            <a:ext cx="10515600" cy="1325559"/>
          </a:xfrm>
          <a:prstGeom prst="rect">
            <a:avLst/>
          </a:prstGeom>
        </p:spPr>
        <p:txBody>
          <a:bodyPr/>
          <a:lst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a:lstStyle>
          <a:p>
            <a:r>
              <a:rPr lang="pt-PT" dirty="0" err="1"/>
              <a:t>Introduction</a:t>
            </a:r>
            <a:endParaRPr lang="pt-PT" dirty="0"/>
          </a:p>
        </p:txBody>
      </p:sp>
    </p:spTree>
    <p:extLst>
      <p:ext uri="{BB962C8B-B14F-4D97-AF65-F5344CB8AC3E}">
        <p14:creationId xmlns:p14="http://schemas.microsoft.com/office/powerpoint/2010/main" val="3607003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60D72CF-8BFA-9C5F-0F01-C7393E49D993}"/>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71DF71-3ED9-C01F-DD54-1BDB83FA9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FD65E5F-44BB-B635-10F1-0F92C748D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4E4BDE-C33A-A8A3-0233-F516B982F513}"/>
              </a:ext>
            </a:extLst>
          </p:cNvPr>
          <p:cNvSpPr txBox="1">
            <a:spLocks noGrp="1"/>
          </p:cNvSpPr>
          <p:nvPr>
            <p:ph type="title"/>
          </p:nvPr>
        </p:nvSpPr>
        <p:spPr>
          <a:xfrm>
            <a:off x="6121612" y="393478"/>
            <a:ext cx="4977976" cy="1454051"/>
          </a:xfrm>
        </p:spPr>
        <p:txBody>
          <a:bodyPr>
            <a:normAutofit/>
          </a:bodyPr>
          <a:lstStyle/>
          <a:p>
            <a:pPr lvl="0"/>
            <a:r>
              <a:rPr lang="en-US" sz="4000">
                <a:solidFill>
                  <a:schemeClr val="tx2"/>
                </a:solidFill>
                <a:latin typeface="Calibri" panose="020F0502020204030204" pitchFamily="34" charset="0"/>
                <a:ea typeface="Calibri" panose="020F0502020204030204" pitchFamily="34" charset="0"/>
                <a:cs typeface="Calibri" panose="020F0502020204030204" pitchFamily="34" charset="0"/>
              </a:rPr>
              <a:t>Partners</a:t>
            </a:r>
            <a:endParaRPr lang="pt-PT" sz="400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Graphic 7" descr="Handshake with solid fill">
            <a:extLst>
              <a:ext uri="{FF2B5EF4-FFF2-40B4-BE49-F238E27FC236}">
                <a16:creationId xmlns:a16="http://schemas.microsoft.com/office/drawing/2014/main" id="{2CB94412-0F6D-9141-7947-787E42DCCEB0}"/>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86951" y="1793846"/>
            <a:ext cx="3620021" cy="3620021"/>
          </a:xfrm>
          <a:prstGeom prst="rect">
            <a:avLst/>
          </a:prstGeom>
        </p:spPr>
      </p:pic>
      <p:grpSp>
        <p:nvGrpSpPr>
          <p:cNvPr id="15" name="Group 14">
            <a:extLst>
              <a:ext uri="{FF2B5EF4-FFF2-40B4-BE49-F238E27FC236}">
                <a16:creationId xmlns:a16="http://schemas.microsoft.com/office/drawing/2014/main" id="{08B7860E-CD23-5B21-C376-8272154F1D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6" name="Freeform: Shape 15">
              <a:extLst>
                <a:ext uri="{FF2B5EF4-FFF2-40B4-BE49-F238E27FC236}">
                  <a16:creationId xmlns:a16="http://schemas.microsoft.com/office/drawing/2014/main" id="{EC7BD2DB-6FE3-4068-8BB8-FFCAD7FA0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0EFE642-559F-35CF-E69E-AF9523DE68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CE5E7C4-2EAE-ABD2-B063-6BF86DFE5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86E684C4-F55D-BCC6-2BDE-AD7083C0580B}"/>
              </a:ext>
            </a:extLst>
          </p:cNvPr>
          <p:cNvSpPr>
            <a:spLocks noGrp="1"/>
          </p:cNvSpPr>
          <p:nvPr>
            <p:ph type="sldNum" sz="quarter" idx="8"/>
          </p:nvPr>
        </p:nvSpPr>
        <p:spPr>
          <a:xfrm>
            <a:off x="8610600" y="6356350"/>
            <a:ext cx="2743200" cy="365125"/>
          </a:xfrm>
        </p:spPr>
        <p:txBody>
          <a:bodyPr>
            <a:normAutofit/>
          </a:bodyPr>
          <a:lstStyle/>
          <a:p>
            <a:pPr lvl="0">
              <a:spcAft>
                <a:spcPts val="600"/>
              </a:spcAft>
            </a:pPr>
            <a:r>
              <a:rPr lang="pt-PT" b="1">
                <a:solidFill>
                  <a:schemeClr val="tx1"/>
                </a:solidFill>
                <a:ea typeface="Calibri"/>
                <a:cs typeface="Calibri"/>
              </a:rPr>
              <a:t>21</a:t>
            </a:r>
          </a:p>
        </p:txBody>
      </p:sp>
      <p:cxnSp>
        <p:nvCxnSpPr>
          <p:cNvPr id="7" name="Straight Arrow Connector 6">
            <a:extLst>
              <a:ext uri="{FF2B5EF4-FFF2-40B4-BE49-F238E27FC236}">
                <a16:creationId xmlns:a16="http://schemas.microsoft.com/office/drawing/2014/main" id="{597A3BDF-113A-C759-5A9E-E95F2B043F6A}"/>
              </a:ext>
            </a:extLst>
          </p:cNvPr>
          <p:cNvCxnSpPr>
            <a:cxnSpLocks/>
          </p:cNvCxnSpPr>
          <p:nvPr/>
        </p:nvCxnSpPr>
        <p:spPr>
          <a:xfrm>
            <a:off x="6538875" y="1507797"/>
            <a:ext cx="539949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9" name="Picture 8" descr="A person in diving gear holding an object&#10;&#10;AI-generated content may be incorrect.">
            <a:extLst>
              <a:ext uri="{FF2B5EF4-FFF2-40B4-BE49-F238E27FC236}">
                <a16:creationId xmlns:a16="http://schemas.microsoft.com/office/drawing/2014/main" id="{4FE67ADD-CC6B-C545-C7FC-7A8E26401C5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61" b="89941" l="9961" r="93555">
                        <a14:foregroundMark x1="41797" y1="24707" x2="41797" y2="24707"/>
                        <a14:foregroundMark x1="40234" y1="31250" x2="40234" y2="31250"/>
                        <a14:foregroundMark x1="25781" y1="33691" x2="25781" y2="33691"/>
                        <a14:foregroundMark x1="21289" y1="60645" x2="21289" y2="60645"/>
                        <a14:foregroundMark x1="60352" y1="41309" x2="60352" y2="41309"/>
                        <a14:foregroundMark x1="49414" y1="52344" x2="49414" y2="52344"/>
                        <a14:foregroundMark x1="45508" y1="29492" x2="45508" y2="29492"/>
                        <a14:foregroundMark x1="93555" y1="41602" x2="93555" y2="41602"/>
                        <a14:backgroundMark x1="47461" y1="30078" x2="47461" y2="30078"/>
                      </a14:backgroundRemoval>
                    </a14:imgEffect>
                  </a14:imgLayer>
                </a14:imgProps>
              </a:ext>
            </a:extLst>
          </a:blip>
          <a:stretch>
            <a:fillRect/>
          </a:stretch>
        </p:blipFill>
        <p:spPr>
          <a:xfrm>
            <a:off x="5023071" y="775785"/>
            <a:ext cx="1778001" cy="1778001"/>
          </a:xfrm>
          <a:prstGeom prst="rect">
            <a:avLst/>
          </a:prstGeom>
        </p:spPr>
      </p:pic>
      <p:sp>
        <p:nvSpPr>
          <p:cNvPr id="14" name="Content Placeholder 2">
            <a:extLst>
              <a:ext uri="{FF2B5EF4-FFF2-40B4-BE49-F238E27FC236}">
                <a16:creationId xmlns:a16="http://schemas.microsoft.com/office/drawing/2014/main" id="{F2DACC21-EC2A-6C6E-B1DF-DA286150EBF8}"/>
              </a:ext>
            </a:extLst>
          </p:cNvPr>
          <p:cNvSpPr txBox="1">
            <a:spLocks/>
          </p:cNvSpPr>
          <p:nvPr/>
        </p:nvSpPr>
        <p:spPr>
          <a:xfrm>
            <a:off x="8311999" y="1658719"/>
            <a:ext cx="3935707" cy="2215509"/>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a:buNone/>
            </a:pPr>
            <a:endParaRPr lang="en-US" dirty="0"/>
          </a:p>
          <a:p>
            <a:r>
              <a:rPr lang="en-US">
                <a:ea typeface="Calibri"/>
                <a:cs typeface="Calibri"/>
              </a:rPr>
              <a:t>DSOR </a:t>
            </a:r>
            <a:r>
              <a:rPr lang="en-US" dirty="0">
                <a:ea typeface="Calibri"/>
                <a:cs typeface="Calibri"/>
              </a:rPr>
              <a:t>(Dynamical Systems and Ocean Robotics) from ISR;</a:t>
            </a:r>
          </a:p>
        </p:txBody>
      </p:sp>
      <p:pic>
        <p:nvPicPr>
          <p:cNvPr id="1026" name="Picture 2">
            <a:extLst>
              <a:ext uri="{FF2B5EF4-FFF2-40B4-BE49-F238E27FC236}">
                <a16:creationId xmlns:a16="http://schemas.microsoft.com/office/drawing/2014/main" id="{835580A4-B2DD-D551-DDCA-AD48D76226F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531" t="19379" r="14617" b="20432"/>
          <a:stretch/>
        </p:blipFill>
        <p:spPr bwMode="auto">
          <a:xfrm>
            <a:off x="6219039" y="2096228"/>
            <a:ext cx="2092960" cy="1778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entro Português de Actividades Subaquáticas">
            <a:extLst>
              <a:ext uri="{FF2B5EF4-FFF2-40B4-BE49-F238E27FC236}">
                <a16:creationId xmlns:a16="http://schemas.microsoft.com/office/drawing/2014/main" id="{F3261A84-80A2-F6AD-9582-9DBED9EA88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9039" y="4259368"/>
            <a:ext cx="2181225" cy="2095500"/>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2">
            <a:extLst>
              <a:ext uri="{FF2B5EF4-FFF2-40B4-BE49-F238E27FC236}">
                <a16:creationId xmlns:a16="http://schemas.microsoft.com/office/drawing/2014/main" id="{640CD8EA-AB57-4E6F-78F3-12F4A3C3A722}"/>
              </a:ext>
            </a:extLst>
          </p:cNvPr>
          <p:cNvSpPr txBox="1">
            <a:spLocks/>
          </p:cNvSpPr>
          <p:nvPr/>
        </p:nvSpPr>
        <p:spPr>
          <a:xfrm>
            <a:off x="8398506" y="4304215"/>
            <a:ext cx="3194326" cy="2005806"/>
          </a:xfrm>
          <a:custGeom>
            <a:avLst/>
            <a:gdLst>
              <a:gd name="connsiteX0" fmla="*/ 0 w 5983943"/>
              <a:gd name="connsiteY0" fmla="*/ 0 h 1778000"/>
              <a:gd name="connsiteX1" fmla="*/ 5983943 w 5983943"/>
              <a:gd name="connsiteY1" fmla="*/ 0 h 1778000"/>
              <a:gd name="connsiteX2" fmla="*/ 5983943 w 5983943"/>
              <a:gd name="connsiteY2" fmla="*/ 1778000 h 1778000"/>
              <a:gd name="connsiteX3" fmla="*/ 0 w 5983943"/>
              <a:gd name="connsiteY3" fmla="*/ 1778000 h 1778000"/>
              <a:gd name="connsiteX4" fmla="*/ 0 w 5983943"/>
              <a:gd name="connsiteY4" fmla="*/ 0 h 1778000"/>
              <a:gd name="connsiteX0" fmla="*/ 0 w 5983943"/>
              <a:gd name="connsiteY0" fmla="*/ 0 h 1778000"/>
              <a:gd name="connsiteX1" fmla="*/ 3688418 w 5983943"/>
              <a:gd name="connsiteY1" fmla="*/ 152400 h 1778000"/>
              <a:gd name="connsiteX2" fmla="*/ 5983943 w 5983943"/>
              <a:gd name="connsiteY2" fmla="*/ 1778000 h 1778000"/>
              <a:gd name="connsiteX3" fmla="*/ 0 w 5983943"/>
              <a:gd name="connsiteY3" fmla="*/ 1778000 h 1778000"/>
              <a:gd name="connsiteX4" fmla="*/ 0 w 5983943"/>
              <a:gd name="connsiteY4" fmla="*/ 0 h 177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3943" h="1778000">
                <a:moveTo>
                  <a:pt x="0" y="0"/>
                </a:moveTo>
                <a:lnTo>
                  <a:pt x="3688418" y="152400"/>
                </a:lnTo>
                <a:lnTo>
                  <a:pt x="5983943" y="1778000"/>
                </a:lnTo>
                <a:lnTo>
                  <a:pt x="0" y="1778000"/>
                </a:lnTo>
                <a:lnTo>
                  <a:pt x="0" y="0"/>
                </a:lnTo>
                <a:close/>
              </a:path>
            </a:pathLst>
          </a:custGeom>
          <a:noFill/>
          <a:ln>
            <a:noFill/>
          </a:ln>
          <a:effectLst>
            <a:softEdge rad="0"/>
          </a:effectLst>
          <a:scene3d>
            <a:camera prst="orthographicFront"/>
            <a:lightRig rig="threePt" dir="t"/>
          </a:scene3d>
          <a:sp3d>
            <a:bevelT prst="angle"/>
          </a:sp3d>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a:ea typeface="Calibri"/>
                <a:cs typeface="Calibri"/>
              </a:rPr>
              <a:t>CPAS (Centro Português de Atividades Subaquáticas).</a:t>
            </a:r>
          </a:p>
        </p:txBody>
      </p:sp>
    </p:spTree>
    <p:extLst>
      <p:ext uri="{BB962C8B-B14F-4D97-AF65-F5344CB8AC3E}">
        <p14:creationId xmlns:p14="http://schemas.microsoft.com/office/powerpoint/2010/main" val="1436966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17">
    <p:bg>
      <p:bgPr>
        <a:gradFill>
          <a:gsLst>
            <a:gs pos="0">
              <a:schemeClr val="accent1">
                <a:lumMod val="5000"/>
                <a:lumOff val="95000"/>
              </a:schemeClr>
            </a:gs>
            <a:gs pos="100000">
              <a:schemeClr val="accent1">
                <a:lumMod val="45000"/>
                <a:lumOff val="55000"/>
              </a:schemeClr>
            </a:gs>
            <a:gs pos="31000">
              <a:srgbClr val="00B0F0"/>
            </a:gs>
            <a:gs pos="79000">
              <a:srgbClr val="00B0F0"/>
            </a:gs>
            <a:gs pos="58000">
              <a:schemeClr val="accent4">
                <a:lumMod val="40000"/>
                <a:lumOff val="60000"/>
              </a:schemeClr>
            </a:gs>
          </a:gsLst>
          <a:path path="circle">
            <a:fillToRect t="100000" r="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A6A65-D38C-0065-663D-938090B77FCF}"/>
              </a:ext>
            </a:extLst>
          </p:cNvPr>
          <p:cNvSpPr txBox="1">
            <a:spLocks noGrp="1"/>
          </p:cNvSpPr>
          <p:nvPr>
            <p:ph type="title"/>
          </p:nvPr>
        </p:nvSpPr>
        <p:spPr/>
        <p:txBody>
          <a:bodyPr/>
          <a:lstStyle/>
          <a:p>
            <a:pPr lvl="0"/>
            <a:r>
              <a:rPr lang="en-US"/>
              <a:t>   </a:t>
            </a:r>
            <a:r>
              <a:rPr lang="en-US">
                <a:latin typeface="Calibri" panose="020F0502020204030204" pitchFamily="34" charset="0"/>
                <a:ea typeface="Calibri" panose="020F0502020204030204" pitchFamily="34" charset="0"/>
                <a:cs typeface="Calibri" panose="020F0502020204030204" pitchFamily="34" charset="0"/>
              </a:rPr>
              <a:t>Testing</a:t>
            </a:r>
          </a:p>
        </p:txBody>
      </p:sp>
      <p:sp>
        <p:nvSpPr>
          <p:cNvPr id="3" name="Content Placeholder 2">
            <a:extLst>
              <a:ext uri="{FF2B5EF4-FFF2-40B4-BE49-F238E27FC236}">
                <a16:creationId xmlns:a16="http://schemas.microsoft.com/office/drawing/2014/main" id="{B5FAFB58-8E4D-2D5D-0D20-4225E65ACC33}"/>
              </a:ext>
            </a:extLst>
          </p:cNvPr>
          <p:cNvSpPr txBox="1">
            <a:spLocks noGrp="1"/>
          </p:cNvSpPr>
          <p:nvPr>
            <p:ph idx="1"/>
          </p:nvPr>
        </p:nvSpPr>
        <p:spPr/>
        <p:txBody>
          <a:bodyPr/>
          <a:lstStyle/>
          <a:p>
            <a:pPr marL="0" lvl="0" indent="0">
              <a:buNone/>
            </a:pPr>
            <a:r>
              <a:rPr lang="en-US"/>
              <a:t>Testing:</a:t>
            </a:r>
          </a:p>
          <a:p>
            <a:r>
              <a:rPr lang="en-US">
                <a:ea typeface="Calibri"/>
                <a:cs typeface="Calibri"/>
              </a:rPr>
              <a:t>Test modulation of a sample signal with the microcontroller software.</a:t>
            </a:r>
          </a:p>
          <a:p>
            <a:r>
              <a:rPr lang="en-US">
                <a:ea typeface="Calibri"/>
                <a:cs typeface="Calibri"/>
              </a:rPr>
              <a:t>Test receiving and demodulation of sample signals with the microcontroller software.</a:t>
            </a:r>
          </a:p>
          <a:p>
            <a:r>
              <a:rPr lang="en-US">
                <a:ea typeface="Calibri"/>
                <a:cs typeface="Calibri"/>
              </a:rPr>
              <a:t>Test prototype with error detection/correction</a:t>
            </a:r>
          </a:p>
          <a:p>
            <a:r>
              <a:rPr lang="en-US">
                <a:ea typeface="Calibri"/>
                <a:cs typeface="Calibri"/>
              </a:rPr>
              <a:t>Test limitations</a:t>
            </a:r>
          </a:p>
          <a:p>
            <a:r>
              <a:rPr lang="en-US">
                <a:ea typeface="Calibri"/>
                <a:cs typeface="Calibri"/>
              </a:rPr>
              <a:t>After we get a working prototype outside of water, start testing underwater with the water-proof equipment ready.</a:t>
            </a:r>
          </a:p>
          <a:p>
            <a:r>
              <a:rPr lang="en-US">
                <a:ea typeface="Calibri"/>
                <a:cs typeface="Calibri"/>
              </a:rPr>
              <a:t>Repeat the outside of water testing but underwater.</a:t>
            </a:r>
          </a:p>
          <a:p>
            <a:endParaRPr lang="en-US">
              <a:ea typeface="Calibri"/>
              <a:cs typeface="Calibri"/>
            </a:endParaRPr>
          </a:p>
          <a:p>
            <a:pPr marL="0" indent="0">
              <a:buNone/>
            </a:pPr>
            <a:endParaRPr lang="en-US">
              <a:ea typeface="Calibri"/>
              <a:cs typeface="Calibri"/>
            </a:endParaRPr>
          </a:p>
          <a:p>
            <a:pPr marL="457200" indent="-457200"/>
            <a:endParaRPr lang="en-US">
              <a:ea typeface="Calibri"/>
              <a:cs typeface="Calibri"/>
            </a:endParaRPr>
          </a:p>
          <a:p>
            <a:pPr marL="0" indent="0">
              <a:buNone/>
            </a:pPr>
            <a:endParaRPr lang="en-US">
              <a:ea typeface="Calibri"/>
              <a:cs typeface="Calibri"/>
            </a:endParaRPr>
          </a:p>
          <a:p>
            <a:pPr marL="0" indent="0">
              <a:buNone/>
            </a:pPr>
            <a:endParaRPr lang="en-US">
              <a:ea typeface="Calibri"/>
              <a:cs typeface="Calibri"/>
            </a:endParaRPr>
          </a:p>
        </p:txBody>
      </p:sp>
      <p:sp>
        <p:nvSpPr>
          <p:cNvPr id="4" name="Slide Number Placeholder 3">
            <a:extLst>
              <a:ext uri="{FF2B5EF4-FFF2-40B4-BE49-F238E27FC236}">
                <a16:creationId xmlns:a16="http://schemas.microsoft.com/office/drawing/2014/main" id="{D9E1AD4B-5E67-53BC-194D-51CF8C0D7DF0}"/>
              </a:ext>
            </a:extLst>
          </p:cNvPr>
          <p:cNvSpPr>
            <a:spLocks noGrp="1"/>
          </p:cNvSpPr>
          <p:nvPr>
            <p:ph type="sldNum" sz="quarter" idx="8"/>
          </p:nvPr>
        </p:nvSpPr>
        <p:spPr/>
        <p:txBody>
          <a:bodyPr/>
          <a:lstStyle/>
          <a:p>
            <a:pPr lvl="0"/>
            <a:r>
              <a:rPr lang="pt-PT" b="1">
                <a:solidFill>
                  <a:schemeClr val="tx1"/>
                </a:solidFill>
              </a:rPr>
              <a:t>22</a:t>
            </a:r>
            <a:endParaRPr lang="pt-PT" b="1">
              <a:solidFill>
                <a:schemeClr val="tx1"/>
              </a:solidFill>
              <a:ea typeface="Calibri"/>
              <a:cs typeface="Calibri"/>
            </a:endParaRPr>
          </a:p>
        </p:txBody>
      </p:sp>
      <p:cxnSp>
        <p:nvCxnSpPr>
          <p:cNvPr id="5" name="Straight Arrow Connector 4">
            <a:extLst>
              <a:ext uri="{FF2B5EF4-FFF2-40B4-BE49-F238E27FC236}">
                <a16:creationId xmlns:a16="http://schemas.microsoft.com/office/drawing/2014/main" id="{336DAFB5-5728-B9DA-3EE6-5450C48B2144}"/>
              </a:ext>
            </a:extLst>
          </p:cNvPr>
          <p:cNvCxnSpPr/>
          <p:nvPr/>
        </p:nvCxnSpPr>
        <p:spPr>
          <a:xfrm>
            <a:off x="1465006" y="1528425"/>
            <a:ext cx="1014689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6" name="Picture 5" descr="A person in diving gear holding an object&#10;&#10;AI-generated content may be incorrect.">
            <a:extLst>
              <a:ext uri="{FF2B5EF4-FFF2-40B4-BE49-F238E27FC236}">
                <a16:creationId xmlns:a16="http://schemas.microsoft.com/office/drawing/2014/main" id="{3FE2555C-480F-9D12-383C-FDE52D7D46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941" l="9961" r="93555">
                        <a14:foregroundMark x1="41797" y1="24707" x2="41797" y2="24707"/>
                        <a14:foregroundMark x1="40234" y1="31250" x2="40234" y2="31250"/>
                        <a14:foregroundMark x1="25781" y1="33691" x2="25781" y2="33691"/>
                        <a14:foregroundMark x1="21289" y1="60645" x2="21289" y2="60645"/>
                        <a14:foregroundMark x1="60352" y1="41309" x2="60352" y2="41309"/>
                        <a14:foregroundMark x1="49414" y1="52344" x2="49414" y2="52344"/>
                        <a14:foregroundMark x1="45508" y1="29492" x2="45508" y2="29492"/>
                        <a14:foregroundMark x1="93555" y1="41602" x2="93555" y2="41602"/>
                        <a14:backgroundMark x1="47461" y1="30078" x2="47461" y2="30078"/>
                      </a14:backgroundRemoval>
                    </a14:imgEffect>
                  </a14:imgLayer>
                </a14:imgProps>
              </a:ext>
            </a:extLst>
          </a:blip>
          <a:stretch>
            <a:fillRect/>
          </a:stretch>
        </p:blipFill>
        <p:spPr>
          <a:xfrm>
            <a:off x="-50798" y="796413"/>
            <a:ext cx="1778001" cy="177800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31000">
              <a:srgbClr val="00B0F0"/>
            </a:gs>
            <a:gs pos="79000">
              <a:srgbClr val="00B0F0"/>
            </a:gs>
            <a:gs pos="58000">
              <a:schemeClr val="accent4">
                <a:lumMod val="40000"/>
                <a:lumOff val="60000"/>
              </a:schemeClr>
            </a:gs>
          </a:gsLst>
          <a:path path="circle">
            <a:fillToRect t="100000" r="100000"/>
          </a:path>
        </a:gradFill>
        <a:effectLst/>
      </p:bgPr>
    </p:bg>
    <p:spTree>
      <p:nvGrpSpPr>
        <p:cNvPr id="1" name="">
          <a:extLst>
            <a:ext uri="{FF2B5EF4-FFF2-40B4-BE49-F238E27FC236}">
              <a16:creationId xmlns:a16="http://schemas.microsoft.com/office/drawing/2014/main" id="{5C8C04F5-7971-3AEA-ACAC-D72A527D153F}"/>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id="{D617F911-BB73-A78A-37CB-DFBC1DEEDF14}"/>
              </a:ext>
            </a:extLst>
          </p:cNvPr>
          <p:cNvSpPr txBox="1"/>
          <p:nvPr/>
        </p:nvSpPr>
        <p:spPr>
          <a:xfrm>
            <a:off x="895948" y="1710925"/>
            <a:ext cx="10780426"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PT" sz="2800" dirty="0" err="1">
                <a:latin typeface="Calibri"/>
                <a:ea typeface="Calibri"/>
                <a:cs typeface="Calibri"/>
              </a:rPr>
              <a:t>Our</a:t>
            </a:r>
            <a:r>
              <a:rPr lang="pt-PT" sz="2800" dirty="0">
                <a:latin typeface="Calibri"/>
                <a:ea typeface="Calibri"/>
                <a:cs typeface="Calibri"/>
              </a:rPr>
              <a:t> </a:t>
            </a:r>
            <a:r>
              <a:rPr lang="pt-PT" sz="2800" dirty="0" err="1">
                <a:latin typeface="Calibri"/>
                <a:ea typeface="Calibri"/>
                <a:cs typeface="Calibri"/>
              </a:rPr>
              <a:t>current</a:t>
            </a:r>
            <a:r>
              <a:rPr lang="pt-PT" sz="2800" dirty="0">
                <a:latin typeface="Calibri"/>
                <a:ea typeface="Calibri"/>
                <a:cs typeface="Calibri"/>
              </a:rPr>
              <a:t> </a:t>
            </a:r>
            <a:r>
              <a:rPr lang="pt-PT" sz="2800" dirty="0" err="1">
                <a:latin typeface="Calibri"/>
                <a:ea typeface="Calibri"/>
                <a:cs typeface="Calibri"/>
              </a:rPr>
              <a:t>prototype</a:t>
            </a:r>
            <a:r>
              <a:rPr lang="pt-PT" sz="2800" dirty="0">
                <a:latin typeface="Calibri"/>
                <a:ea typeface="Calibri"/>
                <a:cs typeface="Calibri"/>
              </a:rPr>
              <a:t> (</a:t>
            </a:r>
            <a:r>
              <a:rPr lang="pt-PT" sz="2800" dirty="0" err="1">
                <a:latin typeface="Calibri"/>
                <a:ea typeface="Calibri"/>
                <a:cs typeface="Calibri"/>
              </a:rPr>
              <a:t>Not</a:t>
            </a:r>
            <a:r>
              <a:rPr lang="pt-PT" sz="2800" dirty="0">
                <a:latin typeface="Calibri"/>
                <a:ea typeface="Calibri"/>
                <a:cs typeface="Calibri"/>
              </a:rPr>
              <a:t> </a:t>
            </a:r>
            <a:r>
              <a:rPr lang="pt-PT" sz="2800" dirty="0" err="1">
                <a:latin typeface="Calibri"/>
                <a:ea typeface="Calibri"/>
                <a:cs typeface="Calibri"/>
              </a:rPr>
              <a:t>based</a:t>
            </a:r>
            <a:r>
              <a:rPr lang="pt-PT" sz="2800" dirty="0">
                <a:latin typeface="Calibri"/>
                <a:ea typeface="Calibri"/>
                <a:cs typeface="Calibri"/>
              </a:rPr>
              <a:t> </a:t>
            </a:r>
            <a:r>
              <a:rPr lang="pt-PT" sz="2800" dirty="0" err="1">
                <a:latin typeface="Calibri"/>
                <a:ea typeface="Calibri"/>
                <a:cs typeface="Calibri"/>
              </a:rPr>
              <a:t>on</a:t>
            </a:r>
            <a:r>
              <a:rPr lang="pt-PT" sz="2800" dirty="0">
                <a:latin typeface="Calibri"/>
                <a:ea typeface="Calibri"/>
                <a:cs typeface="Calibri"/>
              </a:rPr>
              <a:t> </a:t>
            </a:r>
            <a:r>
              <a:rPr lang="pt-PT" sz="2800" dirty="0" err="1">
                <a:latin typeface="Calibri"/>
                <a:ea typeface="Calibri"/>
                <a:cs typeface="Calibri"/>
              </a:rPr>
              <a:t>optical</a:t>
            </a:r>
            <a:r>
              <a:rPr lang="pt-PT" sz="2800" dirty="0">
                <a:latin typeface="Calibri"/>
                <a:ea typeface="Calibri"/>
                <a:cs typeface="Calibri"/>
              </a:rPr>
              <a:t> </a:t>
            </a:r>
            <a:r>
              <a:rPr lang="pt-PT" sz="2800" dirty="0" err="1">
                <a:latin typeface="Calibri"/>
                <a:ea typeface="Calibri"/>
                <a:cs typeface="Calibri"/>
              </a:rPr>
              <a:t>communications</a:t>
            </a:r>
            <a:r>
              <a:rPr lang="pt-PT" sz="2800" dirty="0">
                <a:latin typeface="Calibri"/>
                <a:ea typeface="Calibri"/>
                <a:cs typeface="Calibri"/>
              </a:rPr>
              <a:t>), </a:t>
            </a:r>
            <a:r>
              <a:rPr lang="pt-PT" sz="2800" dirty="0" err="1">
                <a:latin typeface="Calibri"/>
                <a:ea typeface="Calibri"/>
                <a:cs typeface="Calibri"/>
              </a:rPr>
              <a:t>with</a:t>
            </a:r>
            <a:r>
              <a:rPr lang="pt-PT" sz="2800" dirty="0">
                <a:latin typeface="Calibri"/>
                <a:ea typeface="Calibri"/>
                <a:cs typeface="Calibri"/>
              </a:rPr>
              <a:t> NRZ-OOK </a:t>
            </a:r>
            <a:r>
              <a:rPr lang="pt-PT" sz="2800" dirty="0" err="1">
                <a:latin typeface="Calibri"/>
                <a:ea typeface="Calibri"/>
                <a:cs typeface="Calibri"/>
              </a:rPr>
              <a:t>and</a:t>
            </a:r>
            <a:r>
              <a:rPr lang="pt-PT" sz="2800" dirty="0">
                <a:latin typeface="Calibri"/>
                <a:ea typeface="Calibri"/>
                <a:cs typeface="Calibri"/>
              </a:rPr>
              <a:t> no ECC:</a:t>
            </a:r>
          </a:p>
          <a:p>
            <a:endParaRPr lang="pt-PT" sz="2800" dirty="0">
              <a:latin typeface="Calibri"/>
              <a:ea typeface="Calibri"/>
              <a:cs typeface="Calibri"/>
            </a:endParaRPr>
          </a:p>
          <a:p>
            <a:pPr marL="342900" indent="-342900">
              <a:buFont typeface="Arial" panose="020B0604020202020204" pitchFamily="34" charset="0"/>
              <a:buChar char="•"/>
            </a:pPr>
            <a:r>
              <a:rPr lang="pt-PT" sz="2800" dirty="0" err="1">
                <a:latin typeface="Calibri"/>
                <a:ea typeface="Calibri"/>
                <a:cs typeface="Calibri"/>
              </a:rPr>
              <a:t>Transmition</a:t>
            </a:r>
            <a:r>
              <a:rPr lang="pt-PT" sz="2800" dirty="0">
                <a:latin typeface="Calibri"/>
                <a:ea typeface="Calibri"/>
                <a:cs typeface="Calibri"/>
              </a:rPr>
              <a:t> Rate – 10 KHz</a:t>
            </a:r>
          </a:p>
          <a:p>
            <a:pPr marL="342900" indent="-342900">
              <a:buFont typeface="Arial" panose="020B0604020202020204" pitchFamily="34" charset="0"/>
              <a:buChar char="•"/>
            </a:pPr>
            <a:endParaRPr lang="pt-PT" sz="2800" dirty="0">
              <a:latin typeface="Calibri"/>
              <a:ea typeface="Calibri"/>
              <a:cs typeface="Calibri"/>
            </a:endParaRPr>
          </a:p>
          <a:p>
            <a:pPr marL="342900" indent="-342900">
              <a:buFont typeface="Arial" panose="020B0604020202020204" pitchFamily="34" charset="0"/>
              <a:buChar char="•"/>
            </a:pPr>
            <a:r>
              <a:rPr lang="pt-PT" sz="2800" dirty="0">
                <a:latin typeface="Calibri"/>
                <a:ea typeface="Calibri"/>
                <a:cs typeface="Calibri"/>
              </a:rPr>
              <a:t>5cm – 0 bit error rate</a:t>
            </a:r>
          </a:p>
          <a:p>
            <a:pPr marL="342900" indent="-342900">
              <a:buFont typeface="Arial" panose="020B0604020202020204" pitchFamily="34" charset="0"/>
              <a:buChar char="•"/>
            </a:pPr>
            <a:endParaRPr lang="pt-PT" sz="2800" dirty="0">
              <a:latin typeface="Calibri"/>
              <a:ea typeface="Calibri"/>
              <a:cs typeface="Calibri"/>
            </a:endParaRPr>
          </a:p>
          <a:p>
            <a:pPr marL="342900" indent="-342900">
              <a:buFont typeface="Arial" panose="020B0604020202020204" pitchFamily="34" charset="0"/>
              <a:buChar char="•"/>
            </a:pPr>
            <a:r>
              <a:rPr lang="pt-PT" sz="2800" dirty="0">
                <a:latin typeface="Calibri"/>
                <a:ea typeface="Calibri"/>
                <a:cs typeface="Calibri"/>
              </a:rPr>
              <a:t>7.5cm - 0.241 bit error rate</a:t>
            </a:r>
          </a:p>
          <a:p>
            <a:endParaRPr lang="pt-PT" b="1" dirty="0"/>
          </a:p>
          <a:p>
            <a:endParaRPr lang="pt-PT" dirty="0"/>
          </a:p>
        </p:txBody>
      </p:sp>
      <p:sp>
        <p:nvSpPr>
          <p:cNvPr id="2" name="Título 1">
            <a:extLst>
              <a:ext uri="{FF2B5EF4-FFF2-40B4-BE49-F238E27FC236}">
                <a16:creationId xmlns:a16="http://schemas.microsoft.com/office/drawing/2014/main" id="{4F3280AE-6385-5A7F-37E8-10F7F60C9AD0}"/>
              </a:ext>
            </a:extLst>
          </p:cNvPr>
          <p:cNvSpPr>
            <a:spLocks noGrp="1"/>
          </p:cNvSpPr>
          <p:nvPr>
            <p:ph type="title"/>
          </p:nvPr>
        </p:nvSpPr>
        <p:spPr>
          <a:xfrm>
            <a:off x="1040179" y="218237"/>
            <a:ext cx="10515600" cy="1325559"/>
          </a:xfrm>
        </p:spPr>
        <p:txBody>
          <a:bodyPr/>
          <a:lstStyle/>
          <a:p>
            <a:r>
              <a:rPr lang="pt-PT" dirty="0" err="1">
                <a:latin typeface="Calibri "/>
                <a:ea typeface="Calibri Light"/>
                <a:cs typeface="Calibri Light"/>
              </a:rPr>
              <a:t>Achieved</a:t>
            </a:r>
            <a:r>
              <a:rPr lang="pt-PT" dirty="0">
                <a:latin typeface="Calibri "/>
                <a:ea typeface="Calibri Light"/>
                <a:cs typeface="Calibri Light"/>
              </a:rPr>
              <a:t> </a:t>
            </a:r>
            <a:r>
              <a:rPr lang="pt-PT" dirty="0" err="1">
                <a:latin typeface="Calibri "/>
                <a:ea typeface="Calibri Light"/>
                <a:cs typeface="Calibri Light"/>
              </a:rPr>
              <a:t>Results</a:t>
            </a:r>
            <a:r>
              <a:rPr lang="pt-PT" dirty="0">
                <a:latin typeface="Calibri "/>
                <a:ea typeface="Calibri Light"/>
                <a:cs typeface="Calibri Light"/>
              </a:rPr>
              <a:t> –</a:t>
            </a:r>
            <a:r>
              <a:rPr lang="pt-PT" dirty="0" err="1">
                <a:latin typeface="Calibri "/>
                <a:ea typeface="Calibri Light"/>
                <a:cs typeface="Calibri Light"/>
              </a:rPr>
              <a:t>Prototype</a:t>
            </a:r>
            <a:endParaRPr lang="pt-PT" dirty="0">
              <a:latin typeface="Calibri "/>
              <a:ea typeface="Calibri Light"/>
              <a:cs typeface="Calibri Light"/>
            </a:endParaRPr>
          </a:p>
        </p:txBody>
      </p:sp>
      <p:sp>
        <p:nvSpPr>
          <p:cNvPr id="3" name="Marcador de Posição do Número do Diapositivo 2">
            <a:extLst>
              <a:ext uri="{FF2B5EF4-FFF2-40B4-BE49-F238E27FC236}">
                <a16:creationId xmlns:a16="http://schemas.microsoft.com/office/drawing/2014/main" id="{82BD77D3-DE22-205B-596A-7D674B63A7D0}"/>
              </a:ext>
            </a:extLst>
          </p:cNvPr>
          <p:cNvSpPr>
            <a:spLocks noGrp="1"/>
          </p:cNvSpPr>
          <p:nvPr>
            <p:ph type="sldNum" sz="quarter" idx="8"/>
          </p:nvPr>
        </p:nvSpPr>
        <p:spPr/>
        <p:txBody>
          <a:bodyPr/>
          <a:lstStyle/>
          <a:p>
            <a:pPr lvl="0"/>
            <a:r>
              <a:rPr lang="pt-PT" b="1">
                <a:solidFill>
                  <a:schemeClr val="tx1"/>
                </a:solidFill>
              </a:rPr>
              <a:t>28</a:t>
            </a:r>
            <a:endParaRPr lang="pt-PT" b="1">
              <a:solidFill>
                <a:schemeClr val="tx1"/>
              </a:solidFill>
              <a:ea typeface="Calibri"/>
              <a:cs typeface="Calibri"/>
            </a:endParaRPr>
          </a:p>
        </p:txBody>
      </p:sp>
      <p:pic>
        <p:nvPicPr>
          <p:cNvPr id="6" name="Picture 5" descr="A person in diving gear holding an object&#10;&#10;AI-generated content may be incorrect.">
            <a:extLst>
              <a:ext uri="{FF2B5EF4-FFF2-40B4-BE49-F238E27FC236}">
                <a16:creationId xmlns:a16="http://schemas.microsoft.com/office/drawing/2014/main" id="{EDD8B100-5AB3-FACF-5B52-2F7C70CBEF7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941" l="9961" r="93555">
                        <a14:foregroundMark x1="41797" y1="24707" x2="41797" y2="24707"/>
                        <a14:foregroundMark x1="40234" y1="31250" x2="40234" y2="31250"/>
                        <a14:foregroundMark x1="25781" y1="33691" x2="25781" y2="33691"/>
                        <a14:foregroundMark x1="21289" y1="60645" x2="21289" y2="60645"/>
                        <a14:foregroundMark x1="60352" y1="41309" x2="60352" y2="41309"/>
                        <a14:foregroundMark x1="49414" y1="52344" x2="49414" y2="52344"/>
                        <a14:foregroundMark x1="45508" y1="29492" x2="45508" y2="29492"/>
                        <a14:foregroundMark x1="93555" y1="41602" x2="93555" y2="41602"/>
                        <a14:backgroundMark x1="47461" y1="30078" x2="47461" y2="30078"/>
                      </a14:backgroundRemoval>
                    </a14:imgEffect>
                  </a14:imgLayer>
                </a14:imgProps>
              </a:ext>
            </a:extLst>
          </a:blip>
          <a:stretch>
            <a:fillRect/>
          </a:stretch>
        </p:blipFill>
        <p:spPr>
          <a:xfrm>
            <a:off x="4286" y="658702"/>
            <a:ext cx="1778001" cy="1778001"/>
          </a:xfrm>
          <a:prstGeom prst="rect">
            <a:avLst/>
          </a:prstGeom>
        </p:spPr>
      </p:pic>
      <p:cxnSp>
        <p:nvCxnSpPr>
          <p:cNvPr id="8" name="Straight Arrow Connector 4">
            <a:extLst>
              <a:ext uri="{FF2B5EF4-FFF2-40B4-BE49-F238E27FC236}">
                <a16:creationId xmlns:a16="http://schemas.microsoft.com/office/drawing/2014/main" id="{B3570AF0-9FAC-5ABF-F299-9E0F877FF5CE}"/>
              </a:ext>
            </a:extLst>
          </p:cNvPr>
          <p:cNvCxnSpPr/>
          <p:nvPr/>
        </p:nvCxnSpPr>
        <p:spPr>
          <a:xfrm>
            <a:off x="1213503" y="1400740"/>
            <a:ext cx="1014689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99957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68DEBC7-DCAA-02EF-07C7-F8E575DA2F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5A7AE6-FD8A-FBBE-1B7C-8838C01F7562}"/>
              </a:ext>
            </a:extLst>
          </p:cNvPr>
          <p:cNvSpPr txBox="1">
            <a:spLocks noGrp="1"/>
          </p:cNvSpPr>
          <p:nvPr>
            <p:ph type="title"/>
          </p:nvPr>
        </p:nvSpPr>
        <p:spPr/>
        <p:txBody>
          <a:bodyPr/>
          <a:lstStyle/>
          <a:p>
            <a:pPr lvl="0"/>
            <a:r>
              <a:rPr lang="en-US">
                <a:latin typeface="Calibri "/>
              </a:rPr>
              <a:t>    Contribution of each team-member </a:t>
            </a:r>
          </a:p>
        </p:txBody>
      </p:sp>
      <p:sp>
        <p:nvSpPr>
          <p:cNvPr id="4" name="Slide Number Placeholder 3">
            <a:extLst>
              <a:ext uri="{FF2B5EF4-FFF2-40B4-BE49-F238E27FC236}">
                <a16:creationId xmlns:a16="http://schemas.microsoft.com/office/drawing/2014/main" id="{5C906B67-53D9-9F2B-DF39-E9D3CCD253B4}"/>
              </a:ext>
            </a:extLst>
          </p:cNvPr>
          <p:cNvSpPr>
            <a:spLocks noGrp="1"/>
          </p:cNvSpPr>
          <p:nvPr>
            <p:ph type="sldNum" sz="quarter" idx="8"/>
          </p:nvPr>
        </p:nvSpPr>
        <p:spPr/>
        <p:txBody>
          <a:bodyPr/>
          <a:lstStyle/>
          <a:p>
            <a:pPr lvl="0"/>
            <a:r>
              <a:rPr lang="pt-PT" b="1">
                <a:solidFill>
                  <a:schemeClr val="tx1"/>
                </a:solidFill>
              </a:rPr>
              <a:t>29</a:t>
            </a:r>
            <a:endParaRPr lang="pt-PT" b="1">
              <a:solidFill>
                <a:schemeClr val="tx1"/>
              </a:solidFill>
              <a:ea typeface="Calibri"/>
              <a:cs typeface="Calibri"/>
            </a:endParaRPr>
          </a:p>
        </p:txBody>
      </p:sp>
      <p:cxnSp>
        <p:nvCxnSpPr>
          <p:cNvPr id="5" name="Straight Arrow Connector 4">
            <a:extLst>
              <a:ext uri="{FF2B5EF4-FFF2-40B4-BE49-F238E27FC236}">
                <a16:creationId xmlns:a16="http://schemas.microsoft.com/office/drawing/2014/main" id="{FC03B889-85F4-133E-0C8B-BC80EB177B12}"/>
              </a:ext>
            </a:extLst>
          </p:cNvPr>
          <p:cNvCxnSpPr/>
          <p:nvPr/>
        </p:nvCxnSpPr>
        <p:spPr>
          <a:xfrm>
            <a:off x="1204322" y="1538451"/>
            <a:ext cx="1014689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6" name="Picture 5" descr="A person in diving gear holding an object&#10;&#10;AI-generated content may be incorrect.">
            <a:extLst>
              <a:ext uri="{FF2B5EF4-FFF2-40B4-BE49-F238E27FC236}">
                <a16:creationId xmlns:a16="http://schemas.microsoft.com/office/drawing/2014/main" id="{F072D2D2-23A2-DB8A-255D-CEA52BD7739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941" l="9961" r="93555">
                        <a14:foregroundMark x1="41797" y1="24707" x2="41797" y2="24707"/>
                        <a14:foregroundMark x1="40234" y1="31250" x2="40234" y2="31250"/>
                        <a14:foregroundMark x1="25781" y1="33691" x2="25781" y2="33691"/>
                        <a14:foregroundMark x1="21289" y1="60645" x2="21289" y2="60645"/>
                        <a14:foregroundMark x1="60352" y1="41309" x2="60352" y2="41309"/>
                        <a14:foregroundMark x1="49414" y1="52344" x2="49414" y2="52344"/>
                        <a14:foregroundMark x1="45508" y1="29492" x2="45508" y2="29492"/>
                        <a14:foregroundMark x1="93555" y1="41602" x2="93555" y2="41602"/>
                        <a14:backgroundMark x1="47461" y1="30078" x2="47461" y2="30078"/>
                      </a14:backgroundRemoval>
                    </a14:imgEffect>
                  </a14:imgLayer>
                </a14:imgProps>
              </a:ext>
            </a:extLst>
          </a:blip>
          <a:stretch>
            <a:fillRect/>
          </a:stretch>
        </p:blipFill>
        <p:spPr>
          <a:xfrm>
            <a:off x="-50798" y="796413"/>
            <a:ext cx="1778001" cy="1778001"/>
          </a:xfrm>
          <a:prstGeom prst="rect">
            <a:avLst/>
          </a:prstGeom>
        </p:spPr>
      </p:pic>
      <p:graphicFrame>
        <p:nvGraphicFramePr>
          <p:cNvPr id="14" name="Content Placeholder 13">
            <a:extLst>
              <a:ext uri="{FF2B5EF4-FFF2-40B4-BE49-F238E27FC236}">
                <a16:creationId xmlns:a16="http://schemas.microsoft.com/office/drawing/2014/main" id="{ED1216CA-025E-F317-1E71-BA6E14727AA9}"/>
              </a:ext>
            </a:extLst>
          </p:cNvPr>
          <p:cNvGraphicFramePr>
            <a:graphicFrameLocks noGrp="1"/>
          </p:cNvGraphicFramePr>
          <p:nvPr>
            <p:ph idx="1"/>
            <p:extLst>
              <p:ext uri="{D42A27DB-BD31-4B8C-83A1-F6EECF244321}">
                <p14:modId xmlns:p14="http://schemas.microsoft.com/office/powerpoint/2010/main" val="561186963"/>
              </p:ext>
            </p:extLst>
          </p:nvPr>
        </p:nvGraphicFramePr>
        <p:xfrm>
          <a:off x="838199" y="1825625"/>
          <a:ext cx="9851390" cy="4530730"/>
        </p:xfrm>
        <a:graphic>
          <a:graphicData uri="http://schemas.openxmlformats.org/drawingml/2006/table">
            <a:tbl>
              <a:tblPr firstRow="1" bandRow="1">
                <a:tableStyleId>{073A0DAA-6AF3-43AB-8588-CEC1D06C72B9}</a:tableStyleId>
              </a:tblPr>
              <a:tblGrid>
                <a:gridCol w="4162426">
                  <a:extLst>
                    <a:ext uri="{9D8B030D-6E8A-4147-A177-3AD203B41FA5}">
                      <a16:colId xmlns:a16="http://schemas.microsoft.com/office/drawing/2014/main" val="3293426539"/>
                    </a:ext>
                  </a:extLst>
                </a:gridCol>
                <a:gridCol w="1266825">
                  <a:extLst>
                    <a:ext uri="{9D8B030D-6E8A-4147-A177-3AD203B41FA5}">
                      <a16:colId xmlns:a16="http://schemas.microsoft.com/office/drawing/2014/main" val="2912389143"/>
                    </a:ext>
                  </a:extLst>
                </a:gridCol>
                <a:gridCol w="971550">
                  <a:extLst>
                    <a:ext uri="{9D8B030D-6E8A-4147-A177-3AD203B41FA5}">
                      <a16:colId xmlns:a16="http://schemas.microsoft.com/office/drawing/2014/main" val="4019138131"/>
                    </a:ext>
                  </a:extLst>
                </a:gridCol>
                <a:gridCol w="1171575">
                  <a:extLst>
                    <a:ext uri="{9D8B030D-6E8A-4147-A177-3AD203B41FA5}">
                      <a16:colId xmlns:a16="http://schemas.microsoft.com/office/drawing/2014/main" val="1744212203"/>
                    </a:ext>
                  </a:extLst>
                </a:gridCol>
                <a:gridCol w="993140">
                  <a:extLst>
                    <a:ext uri="{9D8B030D-6E8A-4147-A177-3AD203B41FA5}">
                      <a16:colId xmlns:a16="http://schemas.microsoft.com/office/drawing/2014/main" val="809762788"/>
                    </a:ext>
                  </a:extLst>
                </a:gridCol>
                <a:gridCol w="1285874">
                  <a:extLst>
                    <a:ext uri="{9D8B030D-6E8A-4147-A177-3AD203B41FA5}">
                      <a16:colId xmlns:a16="http://schemas.microsoft.com/office/drawing/2014/main" val="465704881"/>
                    </a:ext>
                  </a:extLst>
                </a:gridCol>
              </a:tblGrid>
              <a:tr h="453073">
                <a:tc>
                  <a:txBody>
                    <a:bodyPr/>
                    <a:lstStyle/>
                    <a:p>
                      <a:pPr algn="ctr"/>
                      <a:r>
                        <a:rPr lang="pt-PT">
                          <a:latin typeface="Calibri"/>
                        </a:rPr>
                        <a:t>Tarefas</a:t>
                      </a:r>
                    </a:p>
                  </a:txBody>
                  <a:tcPr/>
                </a:tc>
                <a:tc>
                  <a:txBody>
                    <a:bodyPr/>
                    <a:lstStyle/>
                    <a:p>
                      <a:pPr algn="ctr"/>
                      <a:r>
                        <a:rPr lang="pt-PT">
                          <a:latin typeface="Calibri"/>
                        </a:rPr>
                        <a:t>Ricardo</a:t>
                      </a:r>
                    </a:p>
                  </a:txBody>
                  <a:tcPr/>
                </a:tc>
                <a:tc>
                  <a:txBody>
                    <a:bodyPr/>
                    <a:lstStyle/>
                    <a:p>
                      <a:pPr algn="ctr"/>
                      <a:r>
                        <a:rPr lang="pt-PT">
                          <a:latin typeface="Calibri"/>
                        </a:rPr>
                        <a:t>Mauro</a:t>
                      </a:r>
                    </a:p>
                  </a:txBody>
                  <a:tcPr/>
                </a:tc>
                <a:tc>
                  <a:txBody>
                    <a:bodyPr/>
                    <a:lstStyle/>
                    <a:p>
                      <a:pPr algn="ctr"/>
                      <a:r>
                        <a:rPr lang="pt-PT">
                          <a:latin typeface="Calibri"/>
                        </a:rPr>
                        <a:t>Afonso</a:t>
                      </a:r>
                    </a:p>
                  </a:txBody>
                  <a:tcPr/>
                </a:tc>
                <a:tc>
                  <a:txBody>
                    <a:bodyPr/>
                    <a:lstStyle/>
                    <a:p>
                      <a:pPr algn="ctr"/>
                      <a:r>
                        <a:rPr lang="pt-PT">
                          <a:latin typeface="Calibri"/>
                        </a:rPr>
                        <a:t>André</a:t>
                      </a:r>
                    </a:p>
                  </a:txBody>
                  <a:tcPr/>
                </a:tc>
                <a:tc>
                  <a:txBody>
                    <a:bodyPr/>
                    <a:lstStyle/>
                    <a:p>
                      <a:pPr algn="ctr"/>
                      <a:r>
                        <a:rPr lang="pt-PT">
                          <a:latin typeface="Calibri"/>
                        </a:rPr>
                        <a:t>Rodrigo</a:t>
                      </a:r>
                    </a:p>
                  </a:txBody>
                  <a:tcPr/>
                </a:tc>
                <a:extLst>
                  <a:ext uri="{0D108BD9-81ED-4DB2-BD59-A6C34878D82A}">
                    <a16:rowId xmlns:a16="http://schemas.microsoft.com/office/drawing/2014/main" val="2319737872"/>
                  </a:ext>
                </a:extLst>
              </a:tr>
              <a:tr h="453073">
                <a:tc>
                  <a:txBody>
                    <a:bodyPr/>
                    <a:lstStyle/>
                    <a:p>
                      <a:r>
                        <a:rPr lang="pt-PT">
                          <a:latin typeface="Calibri"/>
                        </a:rPr>
                        <a:t>Website development</a:t>
                      </a:r>
                      <a:endParaRPr lang="pt-PT" err="1">
                        <a:latin typeface="Calibri"/>
                      </a:endParaRPr>
                    </a:p>
                  </a:txBody>
                  <a:tcPr/>
                </a:tc>
                <a:tc>
                  <a:txBody>
                    <a:bodyPr/>
                    <a:lstStyle/>
                    <a:p>
                      <a:pPr algn="ctr"/>
                      <a:r>
                        <a:rPr lang="pt-PT">
                          <a:latin typeface="Calibri"/>
                        </a:rPr>
                        <a:t>X</a:t>
                      </a:r>
                    </a:p>
                  </a:txBody>
                  <a:tcPr/>
                </a:tc>
                <a:tc>
                  <a:txBody>
                    <a:bodyPr/>
                    <a:lstStyle/>
                    <a:p>
                      <a:pPr algn="ctr"/>
                      <a:endParaRPr lang="pt-PT">
                        <a:latin typeface="Calibri"/>
                      </a:endParaRPr>
                    </a:p>
                  </a:txBody>
                  <a:tcPr/>
                </a:tc>
                <a:tc>
                  <a:txBody>
                    <a:bodyPr/>
                    <a:lstStyle/>
                    <a:p>
                      <a:pPr lvl="0" algn="ctr">
                        <a:buNone/>
                      </a:pPr>
                      <a:r>
                        <a:rPr lang="pt-PT" dirty="0">
                          <a:latin typeface="Calibri"/>
                        </a:rPr>
                        <a:t>x</a:t>
                      </a:r>
                    </a:p>
                  </a:txBody>
                  <a:tcPr/>
                </a:tc>
                <a:tc>
                  <a:txBody>
                    <a:bodyPr/>
                    <a:lstStyle/>
                    <a:p>
                      <a:pPr algn="ctr"/>
                      <a:endParaRPr lang="pt-PT">
                        <a:latin typeface="Calibri"/>
                      </a:endParaRPr>
                    </a:p>
                  </a:txBody>
                  <a:tcPr/>
                </a:tc>
                <a:tc>
                  <a:txBody>
                    <a:bodyPr/>
                    <a:lstStyle/>
                    <a:p>
                      <a:pPr algn="ctr"/>
                      <a:endParaRPr lang="pt-PT">
                        <a:latin typeface="Calibri"/>
                      </a:endParaRPr>
                    </a:p>
                  </a:txBody>
                  <a:tcPr/>
                </a:tc>
                <a:extLst>
                  <a:ext uri="{0D108BD9-81ED-4DB2-BD59-A6C34878D82A}">
                    <a16:rowId xmlns:a16="http://schemas.microsoft.com/office/drawing/2014/main" val="1378637950"/>
                  </a:ext>
                </a:extLst>
              </a:tr>
              <a:tr h="453073">
                <a:tc>
                  <a:txBody>
                    <a:bodyPr/>
                    <a:lstStyle/>
                    <a:p>
                      <a:r>
                        <a:rPr lang="pt-PT" err="1">
                          <a:latin typeface="Calibri"/>
                        </a:rPr>
                        <a:t>Pre</a:t>
                      </a:r>
                      <a:r>
                        <a:rPr lang="pt-PT">
                          <a:latin typeface="Calibri"/>
                        </a:rPr>
                        <a:t> </a:t>
                      </a:r>
                      <a:r>
                        <a:rPr lang="pt-PT" err="1">
                          <a:latin typeface="Calibri"/>
                        </a:rPr>
                        <a:t>prototype</a:t>
                      </a:r>
                      <a:r>
                        <a:rPr lang="pt-PT">
                          <a:latin typeface="Calibri"/>
                        </a:rPr>
                        <a:t> hardware </a:t>
                      </a:r>
                      <a:r>
                        <a:rPr lang="pt-PT" err="1">
                          <a:latin typeface="Calibri"/>
                        </a:rPr>
                        <a:t>development</a:t>
                      </a:r>
                      <a:endParaRPr lang="pt-PT">
                        <a:latin typeface="Calibri"/>
                      </a:endParaRPr>
                    </a:p>
                  </a:txBody>
                  <a:tcPr/>
                </a:tc>
                <a:tc>
                  <a:txBody>
                    <a:bodyPr/>
                    <a:lstStyle/>
                    <a:p>
                      <a:pPr algn="ctr"/>
                      <a:endParaRPr lang="pt-PT">
                        <a:latin typeface="Calibri"/>
                      </a:endParaRPr>
                    </a:p>
                  </a:txBody>
                  <a:tcPr/>
                </a:tc>
                <a:tc>
                  <a:txBody>
                    <a:bodyPr/>
                    <a:lstStyle/>
                    <a:p>
                      <a:pPr algn="ctr"/>
                      <a:r>
                        <a:rPr lang="pt-PT" dirty="0">
                          <a:latin typeface="Calibri"/>
                        </a:rPr>
                        <a:t>X</a:t>
                      </a:r>
                    </a:p>
                  </a:txBody>
                  <a:tcPr/>
                </a:tc>
                <a:tc>
                  <a:txBody>
                    <a:bodyPr/>
                    <a:lstStyle/>
                    <a:p>
                      <a:pPr algn="ctr"/>
                      <a:r>
                        <a:rPr lang="pt-PT">
                          <a:latin typeface="Calibri"/>
                        </a:rPr>
                        <a:t>X</a:t>
                      </a:r>
                    </a:p>
                  </a:txBody>
                  <a:tcPr/>
                </a:tc>
                <a:tc>
                  <a:txBody>
                    <a:bodyPr/>
                    <a:lstStyle/>
                    <a:p>
                      <a:pPr algn="ctr"/>
                      <a:endParaRPr lang="pt-PT">
                        <a:latin typeface="Calibri"/>
                      </a:endParaRPr>
                    </a:p>
                  </a:txBody>
                  <a:tcPr/>
                </a:tc>
                <a:tc>
                  <a:txBody>
                    <a:bodyPr/>
                    <a:lstStyle/>
                    <a:p>
                      <a:pPr algn="ctr"/>
                      <a:endParaRPr lang="pt-PT">
                        <a:latin typeface="Calibri"/>
                      </a:endParaRPr>
                    </a:p>
                  </a:txBody>
                  <a:tcPr/>
                </a:tc>
                <a:extLst>
                  <a:ext uri="{0D108BD9-81ED-4DB2-BD59-A6C34878D82A}">
                    <a16:rowId xmlns:a16="http://schemas.microsoft.com/office/drawing/2014/main" val="4219046824"/>
                  </a:ext>
                </a:extLst>
              </a:tr>
              <a:tr h="453073">
                <a:tc>
                  <a:txBody>
                    <a:bodyPr/>
                    <a:lstStyle/>
                    <a:p>
                      <a:r>
                        <a:rPr lang="pt-PT">
                          <a:latin typeface="Calibri"/>
                        </a:rPr>
                        <a:t>Pre prototype software development</a:t>
                      </a:r>
                      <a:endParaRPr lang="pt-PT" err="1">
                        <a:latin typeface="Calibri"/>
                      </a:endParaRPr>
                    </a:p>
                  </a:txBody>
                  <a:tcPr/>
                </a:tc>
                <a:tc>
                  <a:txBody>
                    <a:bodyPr/>
                    <a:lstStyle/>
                    <a:p>
                      <a:pPr algn="ctr"/>
                      <a:endParaRPr lang="pt-PT">
                        <a:latin typeface="Calibri"/>
                      </a:endParaRPr>
                    </a:p>
                  </a:txBody>
                  <a:tcPr/>
                </a:tc>
                <a:tc>
                  <a:txBody>
                    <a:bodyPr/>
                    <a:lstStyle/>
                    <a:p>
                      <a:pPr algn="ctr"/>
                      <a:r>
                        <a:rPr lang="pt-PT">
                          <a:latin typeface="Calibri"/>
                        </a:rPr>
                        <a:t>X</a:t>
                      </a:r>
                    </a:p>
                  </a:txBody>
                  <a:tcPr/>
                </a:tc>
                <a:tc>
                  <a:txBody>
                    <a:bodyPr/>
                    <a:lstStyle/>
                    <a:p>
                      <a:pPr algn="ctr"/>
                      <a:r>
                        <a:rPr lang="pt-PT">
                          <a:latin typeface="Calibri"/>
                        </a:rPr>
                        <a:t>X</a:t>
                      </a:r>
                    </a:p>
                  </a:txBody>
                  <a:tcPr/>
                </a:tc>
                <a:tc>
                  <a:txBody>
                    <a:bodyPr/>
                    <a:lstStyle/>
                    <a:p>
                      <a:pPr algn="ctr"/>
                      <a:r>
                        <a:rPr lang="pt-PT">
                          <a:latin typeface="Calibri"/>
                        </a:rPr>
                        <a:t>X</a:t>
                      </a:r>
                    </a:p>
                  </a:txBody>
                  <a:tcPr/>
                </a:tc>
                <a:tc>
                  <a:txBody>
                    <a:bodyPr/>
                    <a:lstStyle/>
                    <a:p>
                      <a:pPr algn="ctr"/>
                      <a:endParaRPr lang="pt-PT" dirty="0">
                        <a:latin typeface="Calibri"/>
                      </a:endParaRPr>
                    </a:p>
                  </a:txBody>
                  <a:tcPr/>
                </a:tc>
                <a:extLst>
                  <a:ext uri="{0D108BD9-81ED-4DB2-BD59-A6C34878D82A}">
                    <a16:rowId xmlns:a16="http://schemas.microsoft.com/office/drawing/2014/main" val="415215546"/>
                  </a:ext>
                </a:extLst>
              </a:tr>
              <a:tr h="453073">
                <a:tc>
                  <a:txBody>
                    <a:bodyPr/>
                    <a:lstStyle/>
                    <a:p>
                      <a:r>
                        <a:rPr lang="pt-PT">
                          <a:latin typeface="Calibri"/>
                        </a:rPr>
                        <a:t>Literature search and reading</a:t>
                      </a:r>
                      <a:endParaRPr lang="pt-PT" err="1">
                        <a:latin typeface="Calibri"/>
                      </a:endParaRPr>
                    </a:p>
                  </a:txBody>
                  <a:tcPr/>
                </a:tc>
                <a:tc>
                  <a:txBody>
                    <a:bodyPr/>
                    <a:lstStyle/>
                    <a:p>
                      <a:pPr algn="ctr"/>
                      <a:r>
                        <a:rPr lang="pt-PT">
                          <a:latin typeface="Calibri"/>
                        </a:rPr>
                        <a:t>X</a:t>
                      </a:r>
                    </a:p>
                  </a:txBody>
                  <a:tcPr/>
                </a:tc>
                <a:tc>
                  <a:txBody>
                    <a:bodyPr/>
                    <a:lstStyle/>
                    <a:p>
                      <a:pPr algn="ctr"/>
                      <a:r>
                        <a:rPr lang="pt-PT">
                          <a:latin typeface="Calibri"/>
                        </a:rPr>
                        <a:t>X</a:t>
                      </a:r>
                    </a:p>
                  </a:txBody>
                  <a:tcPr/>
                </a:tc>
                <a:tc>
                  <a:txBody>
                    <a:bodyPr/>
                    <a:lstStyle/>
                    <a:p>
                      <a:pPr algn="ctr"/>
                      <a:r>
                        <a:rPr lang="pt-PT">
                          <a:latin typeface="Calibri"/>
                        </a:rPr>
                        <a:t>X</a:t>
                      </a:r>
                    </a:p>
                  </a:txBody>
                  <a:tcPr/>
                </a:tc>
                <a:tc>
                  <a:txBody>
                    <a:bodyPr/>
                    <a:lstStyle/>
                    <a:p>
                      <a:pPr algn="ctr"/>
                      <a:r>
                        <a:rPr lang="pt-PT">
                          <a:latin typeface="Calibri"/>
                        </a:rPr>
                        <a:t>X</a:t>
                      </a:r>
                    </a:p>
                  </a:txBody>
                  <a:tcPr/>
                </a:tc>
                <a:tc>
                  <a:txBody>
                    <a:bodyPr/>
                    <a:lstStyle/>
                    <a:p>
                      <a:pPr algn="ctr"/>
                      <a:r>
                        <a:rPr lang="pt-PT">
                          <a:latin typeface="Calibri"/>
                        </a:rPr>
                        <a:t>X</a:t>
                      </a:r>
                    </a:p>
                  </a:txBody>
                  <a:tcPr/>
                </a:tc>
                <a:extLst>
                  <a:ext uri="{0D108BD9-81ED-4DB2-BD59-A6C34878D82A}">
                    <a16:rowId xmlns:a16="http://schemas.microsoft.com/office/drawing/2014/main" val="1910245768"/>
                  </a:ext>
                </a:extLst>
              </a:tr>
              <a:tr h="453073">
                <a:tc>
                  <a:txBody>
                    <a:bodyPr/>
                    <a:lstStyle/>
                    <a:p>
                      <a:r>
                        <a:rPr lang="pt-PT">
                          <a:latin typeface="Calibri"/>
                        </a:rPr>
                        <a:t>Presentation Elaboration</a:t>
                      </a:r>
                      <a:endParaRPr lang="pt-PT" err="1">
                        <a:latin typeface="Calibri"/>
                      </a:endParaRPr>
                    </a:p>
                  </a:txBody>
                  <a:tcPr/>
                </a:tc>
                <a:tc>
                  <a:txBody>
                    <a:bodyPr/>
                    <a:lstStyle/>
                    <a:p>
                      <a:pPr algn="ctr"/>
                      <a:r>
                        <a:rPr lang="pt-PT">
                          <a:latin typeface="Calibri"/>
                        </a:rPr>
                        <a:t>X</a:t>
                      </a:r>
                    </a:p>
                  </a:txBody>
                  <a:tcPr/>
                </a:tc>
                <a:tc>
                  <a:txBody>
                    <a:bodyPr/>
                    <a:lstStyle/>
                    <a:p>
                      <a:pPr algn="ctr"/>
                      <a:r>
                        <a:rPr lang="pt-PT" dirty="0">
                          <a:latin typeface="Calibri"/>
                        </a:rPr>
                        <a:t>X</a:t>
                      </a:r>
                    </a:p>
                  </a:txBody>
                  <a:tcPr/>
                </a:tc>
                <a:tc>
                  <a:txBody>
                    <a:bodyPr/>
                    <a:lstStyle/>
                    <a:p>
                      <a:pPr algn="ctr"/>
                      <a:r>
                        <a:rPr lang="pt-PT" dirty="0">
                          <a:latin typeface="Calibri"/>
                        </a:rPr>
                        <a:t>x</a:t>
                      </a:r>
                    </a:p>
                  </a:txBody>
                  <a:tcPr/>
                </a:tc>
                <a:tc>
                  <a:txBody>
                    <a:bodyPr/>
                    <a:lstStyle/>
                    <a:p>
                      <a:pPr algn="ctr"/>
                      <a:r>
                        <a:rPr lang="pt-PT" dirty="0">
                          <a:latin typeface="Calibri"/>
                        </a:rPr>
                        <a:t>x</a:t>
                      </a:r>
                    </a:p>
                  </a:txBody>
                  <a:tcPr/>
                </a:tc>
                <a:tc>
                  <a:txBody>
                    <a:bodyPr/>
                    <a:lstStyle/>
                    <a:p>
                      <a:pPr algn="ctr"/>
                      <a:r>
                        <a:rPr lang="pt-PT" dirty="0">
                          <a:latin typeface="Calibri"/>
                        </a:rPr>
                        <a:t>x</a:t>
                      </a:r>
                    </a:p>
                  </a:txBody>
                  <a:tcPr/>
                </a:tc>
                <a:extLst>
                  <a:ext uri="{0D108BD9-81ED-4DB2-BD59-A6C34878D82A}">
                    <a16:rowId xmlns:a16="http://schemas.microsoft.com/office/drawing/2014/main" val="3245880361"/>
                  </a:ext>
                </a:extLst>
              </a:tr>
              <a:tr h="453073">
                <a:tc>
                  <a:txBody>
                    <a:bodyPr/>
                    <a:lstStyle/>
                    <a:p>
                      <a:r>
                        <a:rPr lang="pt-PT">
                          <a:latin typeface="Calibri"/>
                        </a:rPr>
                        <a:t>Finding partners</a:t>
                      </a:r>
                    </a:p>
                  </a:txBody>
                  <a:tcPr/>
                </a:tc>
                <a:tc>
                  <a:txBody>
                    <a:bodyPr/>
                    <a:lstStyle/>
                    <a:p>
                      <a:pPr algn="ctr"/>
                      <a:r>
                        <a:rPr lang="pt-PT">
                          <a:latin typeface="Calibri"/>
                        </a:rPr>
                        <a:t>X</a:t>
                      </a:r>
                    </a:p>
                  </a:txBody>
                  <a:tcPr/>
                </a:tc>
                <a:tc>
                  <a:txBody>
                    <a:bodyPr/>
                    <a:lstStyle/>
                    <a:p>
                      <a:pPr algn="ctr"/>
                      <a:endParaRPr lang="pt-PT">
                        <a:latin typeface="Calibri"/>
                      </a:endParaRPr>
                    </a:p>
                  </a:txBody>
                  <a:tcPr/>
                </a:tc>
                <a:tc>
                  <a:txBody>
                    <a:bodyPr/>
                    <a:lstStyle/>
                    <a:p>
                      <a:pPr algn="ctr"/>
                      <a:r>
                        <a:rPr lang="pt-PT">
                          <a:latin typeface="Calibri"/>
                        </a:rPr>
                        <a:t>X</a:t>
                      </a:r>
                    </a:p>
                  </a:txBody>
                  <a:tcPr/>
                </a:tc>
                <a:tc>
                  <a:txBody>
                    <a:bodyPr/>
                    <a:lstStyle/>
                    <a:p>
                      <a:pPr algn="ctr"/>
                      <a:endParaRPr lang="pt-PT">
                        <a:latin typeface="Calibri"/>
                      </a:endParaRPr>
                    </a:p>
                  </a:txBody>
                  <a:tcPr/>
                </a:tc>
                <a:tc>
                  <a:txBody>
                    <a:bodyPr/>
                    <a:lstStyle/>
                    <a:p>
                      <a:pPr algn="ctr"/>
                      <a:r>
                        <a:rPr lang="pt-PT">
                          <a:latin typeface="Calibri"/>
                        </a:rPr>
                        <a:t>X</a:t>
                      </a:r>
                    </a:p>
                  </a:txBody>
                  <a:tcPr/>
                </a:tc>
                <a:extLst>
                  <a:ext uri="{0D108BD9-81ED-4DB2-BD59-A6C34878D82A}">
                    <a16:rowId xmlns:a16="http://schemas.microsoft.com/office/drawing/2014/main" val="1549314995"/>
                  </a:ext>
                </a:extLst>
              </a:tr>
              <a:tr h="453073">
                <a:tc>
                  <a:txBody>
                    <a:bodyPr/>
                    <a:lstStyle/>
                    <a:p>
                      <a:r>
                        <a:rPr lang="pt-PT">
                          <a:latin typeface="Calibri"/>
                        </a:rPr>
                        <a:t>Interviewing </a:t>
                      </a:r>
                    </a:p>
                  </a:txBody>
                  <a:tcPr/>
                </a:tc>
                <a:tc>
                  <a:txBody>
                    <a:bodyPr/>
                    <a:lstStyle/>
                    <a:p>
                      <a:pPr algn="ctr"/>
                      <a:r>
                        <a:rPr lang="pt-PT">
                          <a:latin typeface="Calibri"/>
                        </a:rPr>
                        <a:t>X</a:t>
                      </a:r>
                    </a:p>
                  </a:txBody>
                  <a:tcPr/>
                </a:tc>
                <a:tc>
                  <a:txBody>
                    <a:bodyPr/>
                    <a:lstStyle/>
                    <a:p>
                      <a:pPr algn="ctr"/>
                      <a:endParaRPr lang="pt-PT">
                        <a:latin typeface="Calibri"/>
                      </a:endParaRPr>
                    </a:p>
                  </a:txBody>
                  <a:tcPr/>
                </a:tc>
                <a:tc>
                  <a:txBody>
                    <a:bodyPr/>
                    <a:lstStyle/>
                    <a:p>
                      <a:pPr algn="ctr"/>
                      <a:r>
                        <a:rPr lang="pt-PT">
                          <a:latin typeface="Calibri"/>
                        </a:rPr>
                        <a:t>X</a:t>
                      </a:r>
                    </a:p>
                  </a:txBody>
                  <a:tcPr/>
                </a:tc>
                <a:tc>
                  <a:txBody>
                    <a:bodyPr/>
                    <a:lstStyle/>
                    <a:p>
                      <a:pPr algn="ctr"/>
                      <a:r>
                        <a:rPr lang="pt-PT">
                          <a:latin typeface="Calibri"/>
                        </a:rPr>
                        <a:t>X</a:t>
                      </a:r>
                    </a:p>
                  </a:txBody>
                  <a:tcPr/>
                </a:tc>
                <a:tc>
                  <a:txBody>
                    <a:bodyPr/>
                    <a:lstStyle/>
                    <a:p>
                      <a:pPr algn="ctr"/>
                      <a:r>
                        <a:rPr lang="pt-PT">
                          <a:latin typeface="Calibri"/>
                        </a:rPr>
                        <a:t>X</a:t>
                      </a:r>
                    </a:p>
                  </a:txBody>
                  <a:tcPr/>
                </a:tc>
                <a:extLst>
                  <a:ext uri="{0D108BD9-81ED-4DB2-BD59-A6C34878D82A}">
                    <a16:rowId xmlns:a16="http://schemas.microsoft.com/office/drawing/2014/main" val="1798654962"/>
                  </a:ext>
                </a:extLst>
              </a:tr>
              <a:tr h="453073">
                <a:tc>
                  <a:txBody>
                    <a:bodyPr/>
                    <a:lstStyle/>
                    <a:p>
                      <a:r>
                        <a:rPr lang="pt-PT">
                          <a:latin typeface="Calibri"/>
                        </a:rPr>
                        <a:t>Blog writing</a:t>
                      </a:r>
                    </a:p>
                  </a:txBody>
                  <a:tcPr/>
                </a:tc>
                <a:tc>
                  <a:txBody>
                    <a:bodyPr/>
                    <a:lstStyle/>
                    <a:p>
                      <a:pPr algn="ctr"/>
                      <a:endParaRPr lang="pt-PT">
                        <a:latin typeface="Calibri"/>
                      </a:endParaRPr>
                    </a:p>
                  </a:txBody>
                  <a:tcPr/>
                </a:tc>
                <a:tc>
                  <a:txBody>
                    <a:bodyPr/>
                    <a:lstStyle/>
                    <a:p>
                      <a:pPr algn="ctr"/>
                      <a:endParaRPr lang="pt-PT">
                        <a:latin typeface="Calibri"/>
                      </a:endParaRPr>
                    </a:p>
                  </a:txBody>
                  <a:tcPr/>
                </a:tc>
                <a:tc>
                  <a:txBody>
                    <a:bodyPr/>
                    <a:lstStyle/>
                    <a:p>
                      <a:pPr algn="ctr"/>
                      <a:endParaRPr lang="pt-PT">
                        <a:latin typeface="Calibri"/>
                      </a:endParaRPr>
                    </a:p>
                  </a:txBody>
                  <a:tcPr/>
                </a:tc>
                <a:tc>
                  <a:txBody>
                    <a:bodyPr/>
                    <a:lstStyle/>
                    <a:p>
                      <a:pPr algn="ctr"/>
                      <a:endParaRPr lang="pt-PT">
                        <a:latin typeface="Calibri"/>
                      </a:endParaRPr>
                    </a:p>
                  </a:txBody>
                  <a:tcPr/>
                </a:tc>
                <a:tc>
                  <a:txBody>
                    <a:bodyPr/>
                    <a:lstStyle/>
                    <a:p>
                      <a:pPr algn="ctr"/>
                      <a:r>
                        <a:rPr lang="pt-PT">
                          <a:latin typeface="Calibri"/>
                        </a:rPr>
                        <a:t>X</a:t>
                      </a:r>
                    </a:p>
                  </a:txBody>
                  <a:tcPr/>
                </a:tc>
                <a:extLst>
                  <a:ext uri="{0D108BD9-81ED-4DB2-BD59-A6C34878D82A}">
                    <a16:rowId xmlns:a16="http://schemas.microsoft.com/office/drawing/2014/main" val="2282786947"/>
                  </a:ext>
                </a:extLst>
              </a:tr>
              <a:tr h="453073">
                <a:tc>
                  <a:txBody>
                    <a:bodyPr/>
                    <a:lstStyle/>
                    <a:p>
                      <a:endParaRPr lang="pt-PT"/>
                    </a:p>
                  </a:txBody>
                  <a:tcPr/>
                </a:tc>
                <a:tc>
                  <a:txBody>
                    <a:bodyPr/>
                    <a:lstStyle/>
                    <a:p>
                      <a:pPr algn="ctr"/>
                      <a:endParaRPr lang="pt-PT"/>
                    </a:p>
                  </a:txBody>
                  <a:tcPr/>
                </a:tc>
                <a:tc>
                  <a:txBody>
                    <a:bodyPr/>
                    <a:lstStyle/>
                    <a:p>
                      <a:pPr algn="ctr"/>
                      <a:endParaRPr lang="pt-PT"/>
                    </a:p>
                  </a:txBody>
                  <a:tcPr/>
                </a:tc>
                <a:tc>
                  <a:txBody>
                    <a:bodyPr/>
                    <a:lstStyle/>
                    <a:p>
                      <a:pPr algn="ctr"/>
                      <a:endParaRPr lang="pt-PT"/>
                    </a:p>
                  </a:txBody>
                  <a:tcPr/>
                </a:tc>
                <a:tc>
                  <a:txBody>
                    <a:bodyPr/>
                    <a:lstStyle/>
                    <a:p>
                      <a:pPr algn="ctr"/>
                      <a:endParaRPr lang="pt-PT"/>
                    </a:p>
                  </a:txBody>
                  <a:tcPr/>
                </a:tc>
                <a:tc>
                  <a:txBody>
                    <a:bodyPr/>
                    <a:lstStyle/>
                    <a:p>
                      <a:pPr algn="ctr"/>
                      <a:endParaRPr lang="pt-PT" dirty="0"/>
                    </a:p>
                  </a:txBody>
                  <a:tcPr/>
                </a:tc>
                <a:extLst>
                  <a:ext uri="{0D108BD9-81ED-4DB2-BD59-A6C34878D82A}">
                    <a16:rowId xmlns:a16="http://schemas.microsoft.com/office/drawing/2014/main" val="1294351001"/>
                  </a:ext>
                </a:extLst>
              </a:tr>
            </a:tbl>
          </a:graphicData>
        </a:graphic>
      </p:graphicFrame>
      <p:sp>
        <p:nvSpPr>
          <p:cNvPr id="3" name="CaixaDeTexto 2">
            <a:extLst>
              <a:ext uri="{FF2B5EF4-FFF2-40B4-BE49-F238E27FC236}">
                <a16:creationId xmlns:a16="http://schemas.microsoft.com/office/drawing/2014/main" id="{4483AE61-DC4B-B773-50DC-2D049CF765C0}"/>
              </a:ext>
            </a:extLst>
          </p:cNvPr>
          <p:cNvSpPr txBox="1"/>
          <p:nvPr/>
        </p:nvSpPr>
        <p:spPr>
          <a:xfrm>
            <a:off x="961869" y="6358327"/>
            <a:ext cx="94937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PT">
                <a:latin typeface="Calibri"/>
                <a:ea typeface="Calibri"/>
                <a:cs typeface="Calibri"/>
              </a:rPr>
              <a:t>X  –  </a:t>
            </a:r>
            <a:r>
              <a:rPr lang="pt-PT" err="1">
                <a:latin typeface="Calibri"/>
                <a:ea typeface="Calibri"/>
                <a:cs typeface="Calibri"/>
              </a:rPr>
              <a:t>Big</a:t>
            </a:r>
            <a:r>
              <a:rPr lang="pt-PT">
                <a:latin typeface="Calibri"/>
                <a:ea typeface="Calibri"/>
                <a:cs typeface="Calibri"/>
              </a:rPr>
              <a:t> </a:t>
            </a:r>
            <a:r>
              <a:rPr lang="pt-PT" err="1">
                <a:latin typeface="Calibri"/>
                <a:ea typeface="Calibri"/>
                <a:cs typeface="Calibri"/>
              </a:rPr>
              <a:t>Contribution</a:t>
            </a:r>
            <a:r>
              <a:rPr lang="pt-PT">
                <a:latin typeface="Calibri"/>
                <a:ea typeface="Calibri"/>
                <a:cs typeface="Calibri"/>
              </a:rPr>
              <a:t> 					x  –  </a:t>
            </a:r>
            <a:r>
              <a:rPr lang="pt-PT" err="1">
                <a:latin typeface="Calibri"/>
                <a:ea typeface="Calibri"/>
                <a:cs typeface="Calibri"/>
              </a:rPr>
              <a:t>Smaller</a:t>
            </a:r>
            <a:r>
              <a:rPr lang="pt-PT">
                <a:latin typeface="Calibri"/>
                <a:ea typeface="Calibri"/>
                <a:cs typeface="Calibri"/>
              </a:rPr>
              <a:t> </a:t>
            </a:r>
            <a:r>
              <a:rPr lang="pt-PT" err="1">
                <a:latin typeface="Calibri"/>
                <a:ea typeface="Calibri"/>
                <a:cs typeface="Calibri"/>
              </a:rPr>
              <a:t>Contribution</a:t>
            </a:r>
            <a:endParaRPr lang="pt-PT">
              <a:latin typeface="Calibri"/>
              <a:ea typeface="Calibri"/>
              <a:cs typeface="Calibri"/>
            </a:endParaRPr>
          </a:p>
        </p:txBody>
      </p:sp>
    </p:spTree>
    <p:extLst>
      <p:ext uri="{BB962C8B-B14F-4D97-AF65-F5344CB8AC3E}">
        <p14:creationId xmlns:p14="http://schemas.microsoft.com/office/powerpoint/2010/main" val="1769674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3532802-5655-C2F2-33B9-1B053C2563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9D1A45-1FC8-146F-899A-BCB1C607EAC8}"/>
              </a:ext>
            </a:extLst>
          </p:cNvPr>
          <p:cNvSpPr txBox="1">
            <a:spLocks noGrp="1"/>
          </p:cNvSpPr>
          <p:nvPr>
            <p:ph type="title"/>
          </p:nvPr>
        </p:nvSpPr>
        <p:spPr/>
        <p:txBody>
          <a:bodyPr/>
          <a:lstStyle/>
          <a:p>
            <a:pPr lvl="0"/>
            <a:r>
              <a:rPr lang="en-US">
                <a:latin typeface="Calibri "/>
              </a:rPr>
              <a:t>    Contribution of each team-member </a:t>
            </a:r>
          </a:p>
        </p:txBody>
      </p:sp>
      <p:sp>
        <p:nvSpPr>
          <p:cNvPr id="4" name="Slide Number Placeholder 3">
            <a:extLst>
              <a:ext uri="{FF2B5EF4-FFF2-40B4-BE49-F238E27FC236}">
                <a16:creationId xmlns:a16="http://schemas.microsoft.com/office/drawing/2014/main" id="{2E8B076C-7995-84A7-6A27-F2D27FA137FF}"/>
              </a:ext>
            </a:extLst>
          </p:cNvPr>
          <p:cNvSpPr>
            <a:spLocks noGrp="1"/>
          </p:cNvSpPr>
          <p:nvPr>
            <p:ph type="sldNum" sz="quarter" idx="8"/>
          </p:nvPr>
        </p:nvSpPr>
        <p:spPr/>
        <p:txBody>
          <a:bodyPr/>
          <a:lstStyle/>
          <a:p>
            <a:pPr lvl="0"/>
            <a:r>
              <a:rPr lang="pt-PT" b="1">
                <a:solidFill>
                  <a:schemeClr val="tx1"/>
                </a:solidFill>
              </a:rPr>
              <a:t>29</a:t>
            </a:r>
            <a:endParaRPr lang="pt-PT" b="1">
              <a:solidFill>
                <a:schemeClr val="tx1"/>
              </a:solidFill>
              <a:ea typeface="Calibri"/>
              <a:cs typeface="Calibri"/>
            </a:endParaRPr>
          </a:p>
        </p:txBody>
      </p:sp>
      <p:cxnSp>
        <p:nvCxnSpPr>
          <p:cNvPr id="5" name="Straight Arrow Connector 4">
            <a:extLst>
              <a:ext uri="{FF2B5EF4-FFF2-40B4-BE49-F238E27FC236}">
                <a16:creationId xmlns:a16="http://schemas.microsoft.com/office/drawing/2014/main" id="{B31F2CED-6EAF-7C18-ABEB-46253D4A4711}"/>
              </a:ext>
            </a:extLst>
          </p:cNvPr>
          <p:cNvCxnSpPr/>
          <p:nvPr/>
        </p:nvCxnSpPr>
        <p:spPr>
          <a:xfrm>
            <a:off x="1204322" y="1538451"/>
            <a:ext cx="1014689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6" name="Picture 5" descr="A person in diving gear holding an object&#10;&#10;AI-generated content may be incorrect.">
            <a:extLst>
              <a:ext uri="{FF2B5EF4-FFF2-40B4-BE49-F238E27FC236}">
                <a16:creationId xmlns:a16="http://schemas.microsoft.com/office/drawing/2014/main" id="{C8AF0AB9-A59C-D0E8-863B-8AA2269DB06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941" l="9961" r="93555">
                        <a14:foregroundMark x1="41797" y1="24707" x2="41797" y2="24707"/>
                        <a14:foregroundMark x1="40234" y1="31250" x2="40234" y2="31250"/>
                        <a14:foregroundMark x1="25781" y1="33691" x2="25781" y2="33691"/>
                        <a14:foregroundMark x1="21289" y1="60645" x2="21289" y2="60645"/>
                        <a14:foregroundMark x1="60352" y1="41309" x2="60352" y2="41309"/>
                        <a14:foregroundMark x1="49414" y1="52344" x2="49414" y2="52344"/>
                        <a14:foregroundMark x1="45508" y1="29492" x2="45508" y2="29492"/>
                        <a14:foregroundMark x1="93555" y1="41602" x2="93555" y2="41602"/>
                        <a14:backgroundMark x1="47461" y1="30078" x2="47461" y2="30078"/>
                      </a14:backgroundRemoval>
                    </a14:imgEffect>
                  </a14:imgLayer>
                </a14:imgProps>
              </a:ext>
            </a:extLst>
          </a:blip>
          <a:stretch>
            <a:fillRect/>
          </a:stretch>
        </p:blipFill>
        <p:spPr>
          <a:xfrm>
            <a:off x="-50798" y="796413"/>
            <a:ext cx="1778001" cy="1778001"/>
          </a:xfrm>
          <a:prstGeom prst="rect">
            <a:avLst/>
          </a:prstGeom>
        </p:spPr>
      </p:pic>
      <p:graphicFrame>
        <p:nvGraphicFramePr>
          <p:cNvPr id="14" name="Content Placeholder 13">
            <a:extLst>
              <a:ext uri="{FF2B5EF4-FFF2-40B4-BE49-F238E27FC236}">
                <a16:creationId xmlns:a16="http://schemas.microsoft.com/office/drawing/2014/main" id="{2335C447-6586-58CC-544F-44F8C49D0B85}"/>
              </a:ext>
            </a:extLst>
          </p:cNvPr>
          <p:cNvGraphicFramePr>
            <a:graphicFrameLocks noGrp="1"/>
          </p:cNvGraphicFramePr>
          <p:nvPr>
            <p:ph idx="1"/>
          </p:nvPr>
        </p:nvGraphicFramePr>
        <p:xfrm>
          <a:off x="838199" y="1825625"/>
          <a:ext cx="9851390" cy="4530730"/>
        </p:xfrm>
        <a:graphic>
          <a:graphicData uri="http://schemas.openxmlformats.org/drawingml/2006/table">
            <a:tbl>
              <a:tblPr firstRow="1" bandRow="1">
                <a:tableStyleId>{073A0DAA-6AF3-43AB-8588-CEC1D06C72B9}</a:tableStyleId>
              </a:tblPr>
              <a:tblGrid>
                <a:gridCol w="4162426">
                  <a:extLst>
                    <a:ext uri="{9D8B030D-6E8A-4147-A177-3AD203B41FA5}">
                      <a16:colId xmlns:a16="http://schemas.microsoft.com/office/drawing/2014/main" val="3293426539"/>
                    </a:ext>
                  </a:extLst>
                </a:gridCol>
                <a:gridCol w="1266825">
                  <a:extLst>
                    <a:ext uri="{9D8B030D-6E8A-4147-A177-3AD203B41FA5}">
                      <a16:colId xmlns:a16="http://schemas.microsoft.com/office/drawing/2014/main" val="2912389143"/>
                    </a:ext>
                  </a:extLst>
                </a:gridCol>
                <a:gridCol w="971550">
                  <a:extLst>
                    <a:ext uri="{9D8B030D-6E8A-4147-A177-3AD203B41FA5}">
                      <a16:colId xmlns:a16="http://schemas.microsoft.com/office/drawing/2014/main" val="4019138131"/>
                    </a:ext>
                  </a:extLst>
                </a:gridCol>
                <a:gridCol w="1171575">
                  <a:extLst>
                    <a:ext uri="{9D8B030D-6E8A-4147-A177-3AD203B41FA5}">
                      <a16:colId xmlns:a16="http://schemas.microsoft.com/office/drawing/2014/main" val="1744212203"/>
                    </a:ext>
                  </a:extLst>
                </a:gridCol>
                <a:gridCol w="993140">
                  <a:extLst>
                    <a:ext uri="{9D8B030D-6E8A-4147-A177-3AD203B41FA5}">
                      <a16:colId xmlns:a16="http://schemas.microsoft.com/office/drawing/2014/main" val="809762788"/>
                    </a:ext>
                  </a:extLst>
                </a:gridCol>
                <a:gridCol w="1285874">
                  <a:extLst>
                    <a:ext uri="{9D8B030D-6E8A-4147-A177-3AD203B41FA5}">
                      <a16:colId xmlns:a16="http://schemas.microsoft.com/office/drawing/2014/main" val="465704881"/>
                    </a:ext>
                  </a:extLst>
                </a:gridCol>
              </a:tblGrid>
              <a:tr h="453073">
                <a:tc>
                  <a:txBody>
                    <a:bodyPr/>
                    <a:lstStyle/>
                    <a:p>
                      <a:pPr algn="ctr"/>
                      <a:r>
                        <a:rPr lang="pt-PT">
                          <a:latin typeface="Calibri"/>
                        </a:rPr>
                        <a:t>Tarefas</a:t>
                      </a:r>
                    </a:p>
                  </a:txBody>
                  <a:tcPr/>
                </a:tc>
                <a:tc>
                  <a:txBody>
                    <a:bodyPr/>
                    <a:lstStyle/>
                    <a:p>
                      <a:pPr algn="ctr"/>
                      <a:r>
                        <a:rPr lang="pt-PT">
                          <a:latin typeface="Calibri"/>
                        </a:rPr>
                        <a:t>Ricardo</a:t>
                      </a:r>
                    </a:p>
                  </a:txBody>
                  <a:tcPr/>
                </a:tc>
                <a:tc>
                  <a:txBody>
                    <a:bodyPr/>
                    <a:lstStyle/>
                    <a:p>
                      <a:pPr algn="ctr"/>
                      <a:r>
                        <a:rPr lang="pt-PT">
                          <a:latin typeface="Calibri"/>
                        </a:rPr>
                        <a:t>Mauro</a:t>
                      </a:r>
                    </a:p>
                  </a:txBody>
                  <a:tcPr/>
                </a:tc>
                <a:tc>
                  <a:txBody>
                    <a:bodyPr/>
                    <a:lstStyle/>
                    <a:p>
                      <a:pPr algn="ctr"/>
                      <a:r>
                        <a:rPr lang="pt-PT">
                          <a:latin typeface="Calibri"/>
                        </a:rPr>
                        <a:t>Afonso</a:t>
                      </a:r>
                    </a:p>
                  </a:txBody>
                  <a:tcPr/>
                </a:tc>
                <a:tc>
                  <a:txBody>
                    <a:bodyPr/>
                    <a:lstStyle/>
                    <a:p>
                      <a:pPr algn="ctr"/>
                      <a:r>
                        <a:rPr lang="pt-PT">
                          <a:latin typeface="Calibri"/>
                        </a:rPr>
                        <a:t>André</a:t>
                      </a:r>
                    </a:p>
                  </a:txBody>
                  <a:tcPr/>
                </a:tc>
                <a:tc>
                  <a:txBody>
                    <a:bodyPr/>
                    <a:lstStyle/>
                    <a:p>
                      <a:pPr algn="ctr"/>
                      <a:r>
                        <a:rPr lang="pt-PT">
                          <a:latin typeface="Calibri"/>
                        </a:rPr>
                        <a:t>Rodrigo</a:t>
                      </a:r>
                    </a:p>
                  </a:txBody>
                  <a:tcPr/>
                </a:tc>
                <a:extLst>
                  <a:ext uri="{0D108BD9-81ED-4DB2-BD59-A6C34878D82A}">
                    <a16:rowId xmlns:a16="http://schemas.microsoft.com/office/drawing/2014/main" val="2319737872"/>
                  </a:ext>
                </a:extLst>
              </a:tr>
              <a:tr h="453073">
                <a:tc>
                  <a:txBody>
                    <a:bodyPr/>
                    <a:lstStyle/>
                    <a:p>
                      <a:r>
                        <a:rPr lang="pt-PT">
                          <a:latin typeface="Calibri"/>
                        </a:rPr>
                        <a:t>Website development</a:t>
                      </a:r>
                      <a:endParaRPr lang="pt-PT" err="1">
                        <a:latin typeface="Calibri"/>
                      </a:endParaRPr>
                    </a:p>
                  </a:txBody>
                  <a:tcPr/>
                </a:tc>
                <a:tc>
                  <a:txBody>
                    <a:bodyPr/>
                    <a:lstStyle/>
                    <a:p>
                      <a:pPr algn="ctr"/>
                      <a:r>
                        <a:rPr lang="pt-PT">
                          <a:latin typeface="Calibri"/>
                        </a:rPr>
                        <a:t>X</a:t>
                      </a:r>
                    </a:p>
                  </a:txBody>
                  <a:tcPr/>
                </a:tc>
                <a:tc>
                  <a:txBody>
                    <a:bodyPr/>
                    <a:lstStyle/>
                    <a:p>
                      <a:pPr algn="ctr"/>
                      <a:endParaRPr lang="pt-PT">
                        <a:latin typeface="Calibri"/>
                      </a:endParaRPr>
                    </a:p>
                  </a:txBody>
                  <a:tcPr/>
                </a:tc>
                <a:tc>
                  <a:txBody>
                    <a:bodyPr/>
                    <a:lstStyle/>
                    <a:p>
                      <a:pPr lvl="0" algn="ctr">
                        <a:buNone/>
                      </a:pPr>
                      <a:r>
                        <a:rPr lang="pt-PT" dirty="0">
                          <a:latin typeface="Calibri"/>
                        </a:rPr>
                        <a:t>x</a:t>
                      </a:r>
                    </a:p>
                  </a:txBody>
                  <a:tcPr/>
                </a:tc>
                <a:tc>
                  <a:txBody>
                    <a:bodyPr/>
                    <a:lstStyle/>
                    <a:p>
                      <a:pPr algn="ctr"/>
                      <a:endParaRPr lang="pt-PT">
                        <a:latin typeface="Calibri"/>
                      </a:endParaRPr>
                    </a:p>
                  </a:txBody>
                  <a:tcPr/>
                </a:tc>
                <a:tc>
                  <a:txBody>
                    <a:bodyPr/>
                    <a:lstStyle/>
                    <a:p>
                      <a:pPr algn="ctr"/>
                      <a:endParaRPr lang="pt-PT">
                        <a:latin typeface="Calibri"/>
                      </a:endParaRPr>
                    </a:p>
                  </a:txBody>
                  <a:tcPr/>
                </a:tc>
                <a:extLst>
                  <a:ext uri="{0D108BD9-81ED-4DB2-BD59-A6C34878D82A}">
                    <a16:rowId xmlns:a16="http://schemas.microsoft.com/office/drawing/2014/main" val="1378637950"/>
                  </a:ext>
                </a:extLst>
              </a:tr>
              <a:tr h="453073">
                <a:tc>
                  <a:txBody>
                    <a:bodyPr/>
                    <a:lstStyle/>
                    <a:p>
                      <a:r>
                        <a:rPr lang="pt-PT" err="1">
                          <a:latin typeface="Calibri"/>
                        </a:rPr>
                        <a:t>Pre</a:t>
                      </a:r>
                      <a:r>
                        <a:rPr lang="pt-PT">
                          <a:latin typeface="Calibri"/>
                        </a:rPr>
                        <a:t> </a:t>
                      </a:r>
                      <a:r>
                        <a:rPr lang="pt-PT" err="1">
                          <a:latin typeface="Calibri"/>
                        </a:rPr>
                        <a:t>prototype</a:t>
                      </a:r>
                      <a:r>
                        <a:rPr lang="pt-PT">
                          <a:latin typeface="Calibri"/>
                        </a:rPr>
                        <a:t> hardware </a:t>
                      </a:r>
                      <a:r>
                        <a:rPr lang="pt-PT" err="1">
                          <a:latin typeface="Calibri"/>
                        </a:rPr>
                        <a:t>development</a:t>
                      </a:r>
                      <a:endParaRPr lang="pt-PT">
                        <a:latin typeface="Calibri"/>
                      </a:endParaRPr>
                    </a:p>
                  </a:txBody>
                  <a:tcPr/>
                </a:tc>
                <a:tc>
                  <a:txBody>
                    <a:bodyPr/>
                    <a:lstStyle/>
                    <a:p>
                      <a:pPr algn="ctr"/>
                      <a:endParaRPr lang="pt-PT">
                        <a:latin typeface="Calibri"/>
                      </a:endParaRPr>
                    </a:p>
                  </a:txBody>
                  <a:tcPr/>
                </a:tc>
                <a:tc>
                  <a:txBody>
                    <a:bodyPr/>
                    <a:lstStyle/>
                    <a:p>
                      <a:pPr algn="ctr"/>
                      <a:r>
                        <a:rPr lang="pt-PT" dirty="0">
                          <a:latin typeface="Calibri"/>
                        </a:rPr>
                        <a:t>X</a:t>
                      </a:r>
                    </a:p>
                  </a:txBody>
                  <a:tcPr/>
                </a:tc>
                <a:tc>
                  <a:txBody>
                    <a:bodyPr/>
                    <a:lstStyle/>
                    <a:p>
                      <a:pPr algn="ctr"/>
                      <a:r>
                        <a:rPr lang="pt-PT">
                          <a:latin typeface="Calibri"/>
                        </a:rPr>
                        <a:t>X</a:t>
                      </a:r>
                    </a:p>
                  </a:txBody>
                  <a:tcPr/>
                </a:tc>
                <a:tc>
                  <a:txBody>
                    <a:bodyPr/>
                    <a:lstStyle/>
                    <a:p>
                      <a:pPr algn="ctr"/>
                      <a:endParaRPr lang="pt-PT">
                        <a:latin typeface="Calibri"/>
                      </a:endParaRPr>
                    </a:p>
                  </a:txBody>
                  <a:tcPr/>
                </a:tc>
                <a:tc>
                  <a:txBody>
                    <a:bodyPr/>
                    <a:lstStyle/>
                    <a:p>
                      <a:pPr algn="ctr"/>
                      <a:endParaRPr lang="pt-PT">
                        <a:latin typeface="Calibri"/>
                      </a:endParaRPr>
                    </a:p>
                  </a:txBody>
                  <a:tcPr/>
                </a:tc>
                <a:extLst>
                  <a:ext uri="{0D108BD9-81ED-4DB2-BD59-A6C34878D82A}">
                    <a16:rowId xmlns:a16="http://schemas.microsoft.com/office/drawing/2014/main" val="4219046824"/>
                  </a:ext>
                </a:extLst>
              </a:tr>
              <a:tr h="453073">
                <a:tc>
                  <a:txBody>
                    <a:bodyPr/>
                    <a:lstStyle/>
                    <a:p>
                      <a:r>
                        <a:rPr lang="pt-PT">
                          <a:latin typeface="Calibri"/>
                        </a:rPr>
                        <a:t>Pre prototype software development</a:t>
                      </a:r>
                      <a:endParaRPr lang="pt-PT" err="1">
                        <a:latin typeface="Calibri"/>
                      </a:endParaRPr>
                    </a:p>
                  </a:txBody>
                  <a:tcPr/>
                </a:tc>
                <a:tc>
                  <a:txBody>
                    <a:bodyPr/>
                    <a:lstStyle/>
                    <a:p>
                      <a:pPr algn="ctr"/>
                      <a:endParaRPr lang="pt-PT">
                        <a:latin typeface="Calibri"/>
                      </a:endParaRPr>
                    </a:p>
                  </a:txBody>
                  <a:tcPr/>
                </a:tc>
                <a:tc>
                  <a:txBody>
                    <a:bodyPr/>
                    <a:lstStyle/>
                    <a:p>
                      <a:pPr algn="ctr"/>
                      <a:r>
                        <a:rPr lang="pt-PT">
                          <a:latin typeface="Calibri"/>
                        </a:rPr>
                        <a:t>X</a:t>
                      </a:r>
                    </a:p>
                  </a:txBody>
                  <a:tcPr/>
                </a:tc>
                <a:tc>
                  <a:txBody>
                    <a:bodyPr/>
                    <a:lstStyle/>
                    <a:p>
                      <a:pPr algn="ctr"/>
                      <a:r>
                        <a:rPr lang="pt-PT">
                          <a:latin typeface="Calibri"/>
                        </a:rPr>
                        <a:t>X</a:t>
                      </a:r>
                    </a:p>
                  </a:txBody>
                  <a:tcPr/>
                </a:tc>
                <a:tc>
                  <a:txBody>
                    <a:bodyPr/>
                    <a:lstStyle/>
                    <a:p>
                      <a:pPr algn="ctr"/>
                      <a:r>
                        <a:rPr lang="pt-PT">
                          <a:latin typeface="Calibri"/>
                        </a:rPr>
                        <a:t>X</a:t>
                      </a:r>
                    </a:p>
                  </a:txBody>
                  <a:tcPr/>
                </a:tc>
                <a:tc>
                  <a:txBody>
                    <a:bodyPr/>
                    <a:lstStyle/>
                    <a:p>
                      <a:pPr algn="ctr"/>
                      <a:endParaRPr lang="pt-PT" dirty="0">
                        <a:latin typeface="Calibri"/>
                      </a:endParaRPr>
                    </a:p>
                  </a:txBody>
                  <a:tcPr/>
                </a:tc>
                <a:extLst>
                  <a:ext uri="{0D108BD9-81ED-4DB2-BD59-A6C34878D82A}">
                    <a16:rowId xmlns:a16="http://schemas.microsoft.com/office/drawing/2014/main" val="415215546"/>
                  </a:ext>
                </a:extLst>
              </a:tr>
              <a:tr h="453073">
                <a:tc>
                  <a:txBody>
                    <a:bodyPr/>
                    <a:lstStyle/>
                    <a:p>
                      <a:r>
                        <a:rPr lang="pt-PT" dirty="0" err="1">
                          <a:latin typeface="Calibri"/>
                        </a:rPr>
                        <a:t>Literature</a:t>
                      </a:r>
                      <a:r>
                        <a:rPr lang="pt-PT" dirty="0">
                          <a:latin typeface="Calibri"/>
                        </a:rPr>
                        <a:t> </a:t>
                      </a:r>
                      <a:r>
                        <a:rPr lang="pt-PT" dirty="0" err="1">
                          <a:latin typeface="Calibri"/>
                        </a:rPr>
                        <a:t>search</a:t>
                      </a:r>
                      <a:r>
                        <a:rPr lang="pt-PT" dirty="0">
                          <a:latin typeface="Calibri"/>
                        </a:rPr>
                        <a:t> </a:t>
                      </a:r>
                      <a:r>
                        <a:rPr lang="pt-PT" dirty="0" err="1">
                          <a:latin typeface="Calibri"/>
                        </a:rPr>
                        <a:t>and</a:t>
                      </a:r>
                      <a:r>
                        <a:rPr lang="pt-PT" dirty="0">
                          <a:latin typeface="Calibri"/>
                        </a:rPr>
                        <a:t> </a:t>
                      </a:r>
                      <a:r>
                        <a:rPr lang="pt-PT" dirty="0" err="1">
                          <a:latin typeface="Calibri"/>
                        </a:rPr>
                        <a:t>reading</a:t>
                      </a:r>
                      <a:endParaRPr lang="pt-PT" dirty="0">
                        <a:latin typeface="Calibri"/>
                      </a:endParaRPr>
                    </a:p>
                  </a:txBody>
                  <a:tcPr/>
                </a:tc>
                <a:tc>
                  <a:txBody>
                    <a:bodyPr/>
                    <a:lstStyle/>
                    <a:p>
                      <a:pPr algn="ctr"/>
                      <a:r>
                        <a:rPr lang="pt-PT">
                          <a:latin typeface="Calibri"/>
                        </a:rPr>
                        <a:t>X</a:t>
                      </a:r>
                    </a:p>
                  </a:txBody>
                  <a:tcPr/>
                </a:tc>
                <a:tc>
                  <a:txBody>
                    <a:bodyPr/>
                    <a:lstStyle/>
                    <a:p>
                      <a:pPr algn="ctr"/>
                      <a:r>
                        <a:rPr lang="pt-PT">
                          <a:latin typeface="Calibri"/>
                        </a:rPr>
                        <a:t>X</a:t>
                      </a:r>
                    </a:p>
                  </a:txBody>
                  <a:tcPr/>
                </a:tc>
                <a:tc>
                  <a:txBody>
                    <a:bodyPr/>
                    <a:lstStyle/>
                    <a:p>
                      <a:pPr algn="ctr"/>
                      <a:r>
                        <a:rPr lang="pt-PT">
                          <a:latin typeface="Calibri"/>
                        </a:rPr>
                        <a:t>X</a:t>
                      </a:r>
                    </a:p>
                  </a:txBody>
                  <a:tcPr/>
                </a:tc>
                <a:tc>
                  <a:txBody>
                    <a:bodyPr/>
                    <a:lstStyle/>
                    <a:p>
                      <a:pPr algn="ctr"/>
                      <a:r>
                        <a:rPr lang="pt-PT">
                          <a:latin typeface="Calibri"/>
                        </a:rPr>
                        <a:t>X</a:t>
                      </a:r>
                    </a:p>
                  </a:txBody>
                  <a:tcPr/>
                </a:tc>
                <a:tc>
                  <a:txBody>
                    <a:bodyPr/>
                    <a:lstStyle/>
                    <a:p>
                      <a:pPr algn="ctr"/>
                      <a:r>
                        <a:rPr lang="pt-PT">
                          <a:latin typeface="Calibri"/>
                        </a:rPr>
                        <a:t>X</a:t>
                      </a:r>
                    </a:p>
                  </a:txBody>
                  <a:tcPr/>
                </a:tc>
                <a:extLst>
                  <a:ext uri="{0D108BD9-81ED-4DB2-BD59-A6C34878D82A}">
                    <a16:rowId xmlns:a16="http://schemas.microsoft.com/office/drawing/2014/main" val="1910245768"/>
                  </a:ext>
                </a:extLst>
              </a:tr>
              <a:tr h="453073">
                <a:tc>
                  <a:txBody>
                    <a:bodyPr/>
                    <a:lstStyle/>
                    <a:p>
                      <a:r>
                        <a:rPr lang="pt-PT">
                          <a:latin typeface="Calibri"/>
                        </a:rPr>
                        <a:t>Presentation Elaboration</a:t>
                      </a:r>
                      <a:endParaRPr lang="pt-PT" err="1">
                        <a:latin typeface="Calibri"/>
                      </a:endParaRPr>
                    </a:p>
                  </a:txBody>
                  <a:tcPr/>
                </a:tc>
                <a:tc>
                  <a:txBody>
                    <a:bodyPr/>
                    <a:lstStyle/>
                    <a:p>
                      <a:pPr algn="ctr"/>
                      <a:r>
                        <a:rPr lang="pt-PT">
                          <a:latin typeface="Calibri"/>
                        </a:rPr>
                        <a:t>X</a:t>
                      </a:r>
                    </a:p>
                  </a:txBody>
                  <a:tcPr/>
                </a:tc>
                <a:tc>
                  <a:txBody>
                    <a:bodyPr/>
                    <a:lstStyle/>
                    <a:p>
                      <a:pPr algn="ctr"/>
                      <a:r>
                        <a:rPr lang="pt-PT" dirty="0">
                          <a:latin typeface="Calibri"/>
                        </a:rPr>
                        <a:t>X</a:t>
                      </a:r>
                    </a:p>
                  </a:txBody>
                  <a:tcPr/>
                </a:tc>
                <a:tc>
                  <a:txBody>
                    <a:bodyPr/>
                    <a:lstStyle/>
                    <a:p>
                      <a:pPr algn="ctr"/>
                      <a:r>
                        <a:rPr lang="pt-PT" dirty="0">
                          <a:latin typeface="Calibri"/>
                        </a:rPr>
                        <a:t>x</a:t>
                      </a:r>
                    </a:p>
                  </a:txBody>
                  <a:tcPr/>
                </a:tc>
                <a:tc>
                  <a:txBody>
                    <a:bodyPr/>
                    <a:lstStyle/>
                    <a:p>
                      <a:pPr algn="ctr"/>
                      <a:r>
                        <a:rPr lang="pt-PT" dirty="0">
                          <a:latin typeface="Calibri"/>
                        </a:rPr>
                        <a:t>x</a:t>
                      </a:r>
                    </a:p>
                  </a:txBody>
                  <a:tcPr/>
                </a:tc>
                <a:tc>
                  <a:txBody>
                    <a:bodyPr/>
                    <a:lstStyle/>
                    <a:p>
                      <a:pPr algn="ctr"/>
                      <a:r>
                        <a:rPr lang="pt-PT" dirty="0">
                          <a:latin typeface="Calibri"/>
                        </a:rPr>
                        <a:t>x</a:t>
                      </a:r>
                    </a:p>
                  </a:txBody>
                  <a:tcPr/>
                </a:tc>
                <a:extLst>
                  <a:ext uri="{0D108BD9-81ED-4DB2-BD59-A6C34878D82A}">
                    <a16:rowId xmlns:a16="http://schemas.microsoft.com/office/drawing/2014/main" val="3245880361"/>
                  </a:ext>
                </a:extLst>
              </a:tr>
              <a:tr h="453073">
                <a:tc>
                  <a:txBody>
                    <a:bodyPr/>
                    <a:lstStyle/>
                    <a:p>
                      <a:r>
                        <a:rPr lang="pt-PT">
                          <a:latin typeface="Calibri"/>
                        </a:rPr>
                        <a:t>Finding partners</a:t>
                      </a:r>
                    </a:p>
                  </a:txBody>
                  <a:tcPr/>
                </a:tc>
                <a:tc>
                  <a:txBody>
                    <a:bodyPr/>
                    <a:lstStyle/>
                    <a:p>
                      <a:pPr algn="ctr"/>
                      <a:r>
                        <a:rPr lang="pt-PT">
                          <a:latin typeface="Calibri"/>
                        </a:rPr>
                        <a:t>X</a:t>
                      </a:r>
                    </a:p>
                  </a:txBody>
                  <a:tcPr/>
                </a:tc>
                <a:tc>
                  <a:txBody>
                    <a:bodyPr/>
                    <a:lstStyle/>
                    <a:p>
                      <a:pPr algn="ctr"/>
                      <a:endParaRPr lang="pt-PT">
                        <a:latin typeface="Calibri"/>
                      </a:endParaRPr>
                    </a:p>
                  </a:txBody>
                  <a:tcPr/>
                </a:tc>
                <a:tc>
                  <a:txBody>
                    <a:bodyPr/>
                    <a:lstStyle/>
                    <a:p>
                      <a:pPr algn="ctr"/>
                      <a:r>
                        <a:rPr lang="pt-PT">
                          <a:latin typeface="Calibri"/>
                        </a:rPr>
                        <a:t>X</a:t>
                      </a:r>
                    </a:p>
                  </a:txBody>
                  <a:tcPr/>
                </a:tc>
                <a:tc>
                  <a:txBody>
                    <a:bodyPr/>
                    <a:lstStyle/>
                    <a:p>
                      <a:pPr algn="ctr"/>
                      <a:endParaRPr lang="pt-PT">
                        <a:latin typeface="Calibri"/>
                      </a:endParaRPr>
                    </a:p>
                  </a:txBody>
                  <a:tcPr/>
                </a:tc>
                <a:tc>
                  <a:txBody>
                    <a:bodyPr/>
                    <a:lstStyle/>
                    <a:p>
                      <a:pPr algn="ctr"/>
                      <a:r>
                        <a:rPr lang="pt-PT">
                          <a:latin typeface="Calibri"/>
                        </a:rPr>
                        <a:t>X</a:t>
                      </a:r>
                    </a:p>
                  </a:txBody>
                  <a:tcPr/>
                </a:tc>
                <a:extLst>
                  <a:ext uri="{0D108BD9-81ED-4DB2-BD59-A6C34878D82A}">
                    <a16:rowId xmlns:a16="http://schemas.microsoft.com/office/drawing/2014/main" val="1549314995"/>
                  </a:ext>
                </a:extLst>
              </a:tr>
              <a:tr h="453073">
                <a:tc>
                  <a:txBody>
                    <a:bodyPr/>
                    <a:lstStyle/>
                    <a:p>
                      <a:r>
                        <a:rPr lang="pt-PT">
                          <a:latin typeface="Calibri"/>
                        </a:rPr>
                        <a:t>Interviewing </a:t>
                      </a:r>
                    </a:p>
                  </a:txBody>
                  <a:tcPr/>
                </a:tc>
                <a:tc>
                  <a:txBody>
                    <a:bodyPr/>
                    <a:lstStyle/>
                    <a:p>
                      <a:pPr algn="ctr"/>
                      <a:r>
                        <a:rPr lang="pt-PT">
                          <a:latin typeface="Calibri"/>
                        </a:rPr>
                        <a:t>X</a:t>
                      </a:r>
                    </a:p>
                  </a:txBody>
                  <a:tcPr/>
                </a:tc>
                <a:tc>
                  <a:txBody>
                    <a:bodyPr/>
                    <a:lstStyle/>
                    <a:p>
                      <a:pPr algn="ctr"/>
                      <a:endParaRPr lang="pt-PT">
                        <a:latin typeface="Calibri"/>
                      </a:endParaRPr>
                    </a:p>
                  </a:txBody>
                  <a:tcPr/>
                </a:tc>
                <a:tc>
                  <a:txBody>
                    <a:bodyPr/>
                    <a:lstStyle/>
                    <a:p>
                      <a:pPr algn="ctr"/>
                      <a:r>
                        <a:rPr lang="pt-PT">
                          <a:latin typeface="Calibri"/>
                        </a:rPr>
                        <a:t>X</a:t>
                      </a:r>
                    </a:p>
                  </a:txBody>
                  <a:tcPr/>
                </a:tc>
                <a:tc>
                  <a:txBody>
                    <a:bodyPr/>
                    <a:lstStyle/>
                    <a:p>
                      <a:pPr algn="ctr"/>
                      <a:r>
                        <a:rPr lang="pt-PT">
                          <a:latin typeface="Calibri"/>
                        </a:rPr>
                        <a:t>X</a:t>
                      </a:r>
                    </a:p>
                  </a:txBody>
                  <a:tcPr/>
                </a:tc>
                <a:tc>
                  <a:txBody>
                    <a:bodyPr/>
                    <a:lstStyle/>
                    <a:p>
                      <a:pPr algn="ctr"/>
                      <a:r>
                        <a:rPr lang="pt-PT">
                          <a:latin typeface="Calibri"/>
                        </a:rPr>
                        <a:t>X</a:t>
                      </a:r>
                    </a:p>
                  </a:txBody>
                  <a:tcPr/>
                </a:tc>
                <a:extLst>
                  <a:ext uri="{0D108BD9-81ED-4DB2-BD59-A6C34878D82A}">
                    <a16:rowId xmlns:a16="http://schemas.microsoft.com/office/drawing/2014/main" val="1798654962"/>
                  </a:ext>
                </a:extLst>
              </a:tr>
              <a:tr h="453073">
                <a:tc>
                  <a:txBody>
                    <a:bodyPr/>
                    <a:lstStyle/>
                    <a:p>
                      <a:r>
                        <a:rPr lang="pt-PT">
                          <a:latin typeface="Calibri"/>
                        </a:rPr>
                        <a:t>Blog writing</a:t>
                      </a:r>
                    </a:p>
                  </a:txBody>
                  <a:tcPr/>
                </a:tc>
                <a:tc>
                  <a:txBody>
                    <a:bodyPr/>
                    <a:lstStyle/>
                    <a:p>
                      <a:pPr algn="ctr"/>
                      <a:endParaRPr lang="pt-PT">
                        <a:latin typeface="Calibri"/>
                      </a:endParaRPr>
                    </a:p>
                  </a:txBody>
                  <a:tcPr/>
                </a:tc>
                <a:tc>
                  <a:txBody>
                    <a:bodyPr/>
                    <a:lstStyle/>
                    <a:p>
                      <a:pPr algn="ctr"/>
                      <a:endParaRPr lang="pt-PT">
                        <a:latin typeface="Calibri"/>
                      </a:endParaRPr>
                    </a:p>
                  </a:txBody>
                  <a:tcPr/>
                </a:tc>
                <a:tc>
                  <a:txBody>
                    <a:bodyPr/>
                    <a:lstStyle/>
                    <a:p>
                      <a:pPr algn="ctr"/>
                      <a:endParaRPr lang="pt-PT">
                        <a:latin typeface="Calibri"/>
                      </a:endParaRPr>
                    </a:p>
                  </a:txBody>
                  <a:tcPr/>
                </a:tc>
                <a:tc>
                  <a:txBody>
                    <a:bodyPr/>
                    <a:lstStyle/>
                    <a:p>
                      <a:pPr algn="ctr"/>
                      <a:endParaRPr lang="pt-PT">
                        <a:latin typeface="Calibri"/>
                      </a:endParaRPr>
                    </a:p>
                  </a:txBody>
                  <a:tcPr/>
                </a:tc>
                <a:tc>
                  <a:txBody>
                    <a:bodyPr/>
                    <a:lstStyle/>
                    <a:p>
                      <a:pPr algn="ctr"/>
                      <a:r>
                        <a:rPr lang="pt-PT">
                          <a:latin typeface="Calibri"/>
                        </a:rPr>
                        <a:t>X</a:t>
                      </a:r>
                    </a:p>
                  </a:txBody>
                  <a:tcPr/>
                </a:tc>
                <a:extLst>
                  <a:ext uri="{0D108BD9-81ED-4DB2-BD59-A6C34878D82A}">
                    <a16:rowId xmlns:a16="http://schemas.microsoft.com/office/drawing/2014/main" val="2282786947"/>
                  </a:ext>
                </a:extLst>
              </a:tr>
              <a:tr h="453073">
                <a:tc>
                  <a:txBody>
                    <a:bodyPr/>
                    <a:lstStyle/>
                    <a:p>
                      <a:endParaRPr lang="pt-PT"/>
                    </a:p>
                  </a:txBody>
                  <a:tcPr/>
                </a:tc>
                <a:tc>
                  <a:txBody>
                    <a:bodyPr/>
                    <a:lstStyle/>
                    <a:p>
                      <a:pPr algn="ctr"/>
                      <a:endParaRPr lang="pt-PT"/>
                    </a:p>
                  </a:txBody>
                  <a:tcPr/>
                </a:tc>
                <a:tc>
                  <a:txBody>
                    <a:bodyPr/>
                    <a:lstStyle/>
                    <a:p>
                      <a:pPr algn="ctr"/>
                      <a:endParaRPr lang="pt-PT"/>
                    </a:p>
                  </a:txBody>
                  <a:tcPr/>
                </a:tc>
                <a:tc>
                  <a:txBody>
                    <a:bodyPr/>
                    <a:lstStyle/>
                    <a:p>
                      <a:pPr algn="ctr"/>
                      <a:endParaRPr lang="pt-PT"/>
                    </a:p>
                  </a:txBody>
                  <a:tcPr/>
                </a:tc>
                <a:tc>
                  <a:txBody>
                    <a:bodyPr/>
                    <a:lstStyle/>
                    <a:p>
                      <a:pPr algn="ctr"/>
                      <a:endParaRPr lang="pt-PT"/>
                    </a:p>
                  </a:txBody>
                  <a:tcPr/>
                </a:tc>
                <a:tc>
                  <a:txBody>
                    <a:bodyPr/>
                    <a:lstStyle/>
                    <a:p>
                      <a:pPr algn="ctr"/>
                      <a:endParaRPr lang="pt-PT" dirty="0"/>
                    </a:p>
                  </a:txBody>
                  <a:tcPr/>
                </a:tc>
                <a:extLst>
                  <a:ext uri="{0D108BD9-81ED-4DB2-BD59-A6C34878D82A}">
                    <a16:rowId xmlns:a16="http://schemas.microsoft.com/office/drawing/2014/main" val="1294351001"/>
                  </a:ext>
                </a:extLst>
              </a:tr>
            </a:tbl>
          </a:graphicData>
        </a:graphic>
      </p:graphicFrame>
      <p:sp>
        <p:nvSpPr>
          <p:cNvPr id="3" name="CaixaDeTexto 2">
            <a:extLst>
              <a:ext uri="{FF2B5EF4-FFF2-40B4-BE49-F238E27FC236}">
                <a16:creationId xmlns:a16="http://schemas.microsoft.com/office/drawing/2014/main" id="{44E6A4F7-6752-258C-F973-0E619C94EDAC}"/>
              </a:ext>
            </a:extLst>
          </p:cNvPr>
          <p:cNvSpPr txBox="1"/>
          <p:nvPr/>
        </p:nvSpPr>
        <p:spPr>
          <a:xfrm>
            <a:off x="961869" y="6358327"/>
            <a:ext cx="94937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PT">
                <a:latin typeface="Calibri"/>
                <a:ea typeface="Calibri"/>
                <a:cs typeface="Calibri"/>
              </a:rPr>
              <a:t>X  –  </a:t>
            </a:r>
            <a:r>
              <a:rPr lang="pt-PT" err="1">
                <a:latin typeface="Calibri"/>
                <a:ea typeface="Calibri"/>
                <a:cs typeface="Calibri"/>
              </a:rPr>
              <a:t>Big</a:t>
            </a:r>
            <a:r>
              <a:rPr lang="pt-PT">
                <a:latin typeface="Calibri"/>
                <a:ea typeface="Calibri"/>
                <a:cs typeface="Calibri"/>
              </a:rPr>
              <a:t> </a:t>
            </a:r>
            <a:r>
              <a:rPr lang="pt-PT" err="1">
                <a:latin typeface="Calibri"/>
                <a:ea typeface="Calibri"/>
                <a:cs typeface="Calibri"/>
              </a:rPr>
              <a:t>Contribution</a:t>
            </a:r>
            <a:r>
              <a:rPr lang="pt-PT">
                <a:latin typeface="Calibri"/>
                <a:ea typeface="Calibri"/>
                <a:cs typeface="Calibri"/>
              </a:rPr>
              <a:t> 					x  –  </a:t>
            </a:r>
            <a:r>
              <a:rPr lang="pt-PT" err="1">
                <a:latin typeface="Calibri"/>
                <a:ea typeface="Calibri"/>
                <a:cs typeface="Calibri"/>
              </a:rPr>
              <a:t>Smaller</a:t>
            </a:r>
            <a:r>
              <a:rPr lang="pt-PT">
                <a:latin typeface="Calibri"/>
                <a:ea typeface="Calibri"/>
                <a:cs typeface="Calibri"/>
              </a:rPr>
              <a:t> </a:t>
            </a:r>
            <a:r>
              <a:rPr lang="pt-PT" err="1">
                <a:latin typeface="Calibri"/>
                <a:ea typeface="Calibri"/>
                <a:cs typeface="Calibri"/>
              </a:rPr>
              <a:t>Contribution</a:t>
            </a:r>
            <a:endParaRPr lang="pt-PT">
              <a:latin typeface="Calibri"/>
              <a:ea typeface="Calibri"/>
              <a:cs typeface="Calibri"/>
            </a:endParaRPr>
          </a:p>
        </p:txBody>
      </p:sp>
    </p:spTree>
    <p:extLst>
      <p:ext uri="{BB962C8B-B14F-4D97-AF65-F5344CB8AC3E}">
        <p14:creationId xmlns:p14="http://schemas.microsoft.com/office/powerpoint/2010/main" val="3781637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31000">
              <a:srgbClr val="00B0F0"/>
            </a:gs>
            <a:gs pos="79000">
              <a:srgbClr val="00B0F0"/>
            </a:gs>
            <a:gs pos="58000">
              <a:schemeClr val="accent4">
                <a:lumMod val="40000"/>
                <a:lumOff val="60000"/>
              </a:schemeClr>
            </a:gs>
          </a:gsLst>
          <a:path path="circle">
            <a:fillToRect t="100000" r="100000"/>
          </a:path>
        </a:gradFill>
        <a:effectLst/>
      </p:bgPr>
    </p:bg>
    <p:spTree>
      <p:nvGrpSpPr>
        <p:cNvPr id="1" name="">
          <a:extLst>
            <a:ext uri="{FF2B5EF4-FFF2-40B4-BE49-F238E27FC236}">
              <a16:creationId xmlns:a16="http://schemas.microsoft.com/office/drawing/2014/main" id="{12338E0A-008A-FFF8-D7D7-BFF747848456}"/>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id="{EC9226FB-0A31-E0A0-E4E1-3E908EB86CF0}"/>
              </a:ext>
            </a:extLst>
          </p:cNvPr>
          <p:cNvSpPr txBox="1"/>
          <p:nvPr/>
        </p:nvSpPr>
        <p:spPr>
          <a:xfrm>
            <a:off x="895948" y="1710925"/>
            <a:ext cx="10780426"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PT" sz="2800" dirty="0" err="1">
                <a:latin typeface="Calibri"/>
                <a:ea typeface="Calibri"/>
                <a:cs typeface="Calibri"/>
              </a:rPr>
              <a:t>The</a:t>
            </a:r>
            <a:r>
              <a:rPr lang="pt-PT" sz="2800" dirty="0">
                <a:latin typeface="Calibri"/>
                <a:ea typeface="Calibri"/>
                <a:cs typeface="Calibri"/>
              </a:rPr>
              <a:t> </a:t>
            </a:r>
            <a:r>
              <a:rPr lang="pt-PT" sz="2800" dirty="0" err="1">
                <a:latin typeface="Calibri"/>
                <a:ea typeface="Calibri"/>
                <a:cs typeface="Calibri"/>
              </a:rPr>
              <a:t>most</a:t>
            </a:r>
            <a:r>
              <a:rPr lang="pt-PT" sz="2800" dirty="0">
                <a:latin typeface="Calibri"/>
                <a:ea typeface="Calibri"/>
                <a:cs typeface="Calibri"/>
              </a:rPr>
              <a:t> </a:t>
            </a:r>
            <a:r>
              <a:rPr lang="pt-PT" sz="2800" dirty="0" err="1">
                <a:latin typeface="Calibri"/>
                <a:ea typeface="Calibri"/>
                <a:cs typeface="Calibri"/>
              </a:rPr>
              <a:t>expensive</a:t>
            </a:r>
            <a:r>
              <a:rPr lang="pt-PT" sz="2800" dirty="0">
                <a:latin typeface="Calibri"/>
                <a:ea typeface="Calibri"/>
                <a:cs typeface="Calibri"/>
              </a:rPr>
              <a:t> </a:t>
            </a:r>
            <a:r>
              <a:rPr lang="pt-PT" sz="2800" dirty="0" err="1">
                <a:latin typeface="Calibri"/>
                <a:ea typeface="Calibri"/>
                <a:cs typeface="Calibri"/>
              </a:rPr>
              <a:t>would</a:t>
            </a:r>
            <a:r>
              <a:rPr lang="pt-PT" sz="2800" dirty="0">
                <a:latin typeface="Calibri"/>
                <a:ea typeface="Calibri"/>
                <a:cs typeface="Calibri"/>
              </a:rPr>
              <a:t> </a:t>
            </a:r>
            <a:r>
              <a:rPr lang="pt-PT" sz="2800" dirty="0" err="1">
                <a:latin typeface="Calibri"/>
                <a:ea typeface="Calibri"/>
                <a:cs typeface="Calibri"/>
              </a:rPr>
              <a:t>be</a:t>
            </a:r>
            <a:r>
              <a:rPr lang="pt-PT" sz="2800" dirty="0">
                <a:latin typeface="Calibri"/>
                <a:ea typeface="Calibri"/>
                <a:cs typeface="Calibri"/>
              </a:rPr>
              <a:t> </a:t>
            </a:r>
            <a:r>
              <a:rPr lang="pt-PT" sz="2800" dirty="0" err="1">
                <a:latin typeface="Calibri"/>
                <a:ea typeface="Calibri"/>
                <a:cs typeface="Calibri"/>
              </a:rPr>
              <a:t>the</a:t>
            </a:r>
            <a:r>
              <a:rPr lang="pt-PT" sz="2800" dirty="0">
                <a:latin typeface="Calibri"/>
                <a:ea typeface="Calibri"/>
                <a:cs typeface="Calibri"/>
              </a:rPr>
              <a:t> </a:t>
            </a:r>
            <a:r>
              <a:rPr lang="pt-PT" sz="2800" dirty="0" err="1">
                <a:latin typeface="Calibri"/>
                <a:ea typeface="Calibri"/>
                <a:cs typeface="Calibri"/>
              </a:rPr>
              <a:t>photodiode</a:t>
            </a:r>
            <a:r>
              <a:rPr lang="pt-PT" sz="2800" dirty="0">
                <a:latin typeface="Calibri"/>
                <a:ea typeface="Calibri"/>
                <a:cs typeface="Calibri"/>
              </a:rPr>
              <a:t> </a:t>
            </a:r>
            <a:r>
              <a:rPr lang="pt-PT" sz="2800" dirty="0" err="1">
                <a:latin typeface="Calibri"/>
                <a:ea typeface="Calibri"/>
                <a:cs typeface="Calibri"/>
              </a:rPr>
              <a:t>receptor</a:t>
            </a:r>
            <a:r>
              <a:rPr lang="pt-PT" sz="2800" dirty="0">
                <a:latin typeface="Calibri"/>
                <a:ea typeface="Calibri"/>
                <a:cs typeface="Calibri"/>
              </a:rPr>
              <a:t>, </a:t>
            </a:r>
            <a:r>
              <a:rPr lang="pt-PT" sz="2800" dirty="0" err="1">
                <a:latin typeface="Calibri"/>
                <a:ea typeface="Calibri"/>
                <a:cs typeface="Calibri"/>
              </a:rPr>
              <a:t>that</a:t>
            </a:r>
            <a:r>
              <a:rPr lang="pt-PT" sz="2800" dirty="0">
                <a:latin typeface="Calibri"/>
                <a:ea typeface="Calibri"/>
                <a:cs typeface="Calibri"/>
              </a:rPr>
              <a:t> can </a:t>
            </a:r>
            <a:r>
              <a:rPr lang="pt-PT" sz="2800" dirty="0" err="1">
                <a:latin typeface="Calibri"/>
                <a:ea typeface="Calibri"/>
                <a:cs typeface="Calibri"/>
              </a:rPr>
              <a:t>vary</a:t>
            </a:r>
            <a:r>
              <a:rPr lang="pt-PT" sz="2800" dirty="0">
                <a:latin typeface="Calibri"/>
                <a:ea typeface="Calibri"/>
                <a:cs typeface="Calibri"/>
              </a:rPr>
              <a:t> </a:t>
            </a:r>
            <a:r>
              <a:rPr lang="pt-PT" sz="2800" dirty="0" err="1">
                <a:latin typeface="Calibri"/>
                <a:ea typeface="Calibri"/>
                <a:cs typeface="Calibri"/>
              </a:rPr>
              <a:t>between</a:t>
            </a:r>
            <a:r>
              <a:rPr lang="pt-PT" sz="2800" dirty="0">
                <a:latin typeface="Calibri"/>
                <a:ea typeface="Calibri"/>
                <a:cs typeface="Calibri"/>
              </a:rPr>
              <a:t> 10€ - 50€. </a:t>
            </a:r>
            <a:r>
              <a:rPr lang="pt-PT" sz="2800" dirty="0" err="1">
                <a:latin typeface="Calibri"/>
                <a:ea typeface="Calibri"/>
                <a:cs typeface="Calibri"/>
              </a:rPr>
              <a:t>After</a:t>
            </a:r>
            <a:r>
              <a:rPr lang="pt-PT" sz="2800" dirty="0">
                <a:latin typeface="Calibri"/>
                <a:ea typeface="Calibri"/>
                <a:cs typeface="Calibri"/>
              </a:rPr>
              <a:t> </a:t>
            </a:r>
            <a:r>
              <a:rPr lang="pt-PT" sz="2800" dirty="0" err="1">
                <a:latin typeface="Calibri"/>
                <a:ea typeface="Calibri"/>
                <a:cs typeface="Calibri"/>
              </a:rPr>
              <a:t>that</a:t>
            </a:r>
            <a:r>
              <a:rPr lang="pt-PT" sz="2800" dirty="0">
                <a:latin typeface="Calibri"/>
                <a:ea typeface="Calibri"/>
                <a:cs typeface="Calibri"/>
              </a:rPr>
              <a:t> </a:t>
            </a:r>
            <a:r>
              <a:rPr lang="pt-PT" sz="2800" dirty="0" err="1">
                <a:latin typeface="Calibri"/>
                <a:ea typeface="Calibri"/>
                <a:cs typeface="Calibri"/>
              </a:rPr>
              <a:t>all</a:t>
            </a:r>
            <a:r>
              <a:rPr lang="pt-PT" sz="2800" dirty="0">
                <a:latin typeface="Calibri"/>
                <a:ea typeface="Calibri"/>
                <a:cs typeface="Calibri"/>
              </a:rPr>
              <a:t> </a:t>
            </a:r>
            <a:r>
              <a:rPr lang="pt-PT" sz="2800" dirty="0" err="1">
                <a:latin typeface="Calibri"/>
                <a:ea typeface="Calibri"/>
                <a:cs typeface="Calibri"/>
              </a:rPr>
              <a:t>the</a:t>
            </a:r>
            <a:r>
              <a:rPr lang="pt-PT" sz="2800" dirty="0">
                <a:latin typeface="Calibri"/>
                <a:ea typeface="Calibri"/>
                <a:cs typeface="Calibri"/>
              </a:rPr>
              <a:t> </a:t>
            </a:r>
            <a:r>
              <a:rPr lang="pt-PT" sz="2800" dirty="0" err="1">
                <a:latin typeface="Calibri"/>
                <a:ea typeface="Calibri"/>
                <a:cs typeface="Calibri"/>
              </a:rPr>
              <a:t>other</a:t>
            </a:r>
            <a:r>
              <a:rPr lang="pt-PT" sz="2800" dirty="0">
                <a:latin typeface="Calibri"/>
                <a:ea typeface="Calibri"/>
                <a:cs typeface="Calibri"/>
              </a:rPr>
              <a:t> </a:t>
            </a:r>
            <a:r>
              <a:rPr lang="pt-PT" sz="2800" dirty="0" err="1">
                <a:latin typeface="Calibri"/>
                <a:ea typeface="Calibri"/>
                <a:cs typeface="Calibri"/>
              </a:rPr>
              <a:t>components</a:t>
            </a:r>
            <a:r>
              <a:rPr lang="pt-PT" sz="2800" dirty="0">
                <a:latin typeface="Calibri"/>
                <a:ea typeface="Calibri"/>
                <a:cs typeface="Calibri"/>
              </a:rPr>
              <a:t> are </a:t>
            </a:r>
            <a:r>
              <a:rPr lang="pt-PT" sz="2800" dirty="0" err="1">
                <a:latin typeface="Calibri"/>
                <a:ea typeface="Calibri"/>
                <a:cs typeface="Calibri"/>
              </a:rPr>
              <a:t>relatevely</a:t>
            </a:r>
            <a:r>
              <a:rPr lang="pt-PT" sz="2800" dirty="0">
                <a:latin typeface="Calibri"/>
                <a:ea typeface="Calibri"/>
                <a:cs typeface="Calibri"/>
              </a:rPr>
              <a:t> </a:t>
            </a:r>
            <a:r>
              <a:rPr lang="pt-PT" sz="2800" dirty="0" err="1">
                <a:latin typeface="Calibri"/>
                <a:ea typeface="Calibri"/>
                <a:cs typeface="Calibri"/>
              </a:rPr>
              <a:t>cheap</a:t>
            </a:r>
            <a:r>
              <a:rPr lang="pt-PT" sz="2800" dirty="0">
                <a:latin typeface="Calibri"/>
                <a:ea typeface="Calibri"/>
                <a:cs typeface="Calibri"/>
              </a:rPr>
              <a:t>. </a:t>
            </a:r>
          </a:p>
          <a:p>
            <a:endParaRPr lang="pt-PT" sz="2800" dirty="0">
              <a:latin typeface="Calibri"/>
              <a:ea typeface="Calibri"/>
              <a:cs typeface="Calibri"/>
            </a:endParaRPr>
          </a:p>
          <a:p>
            <a:endParaRPr lang="pt-PT" sz="2800" dirty="0">
              <a:latin typeface="Calibri"/>
              <a:ea typeface="Calibri"/>
              <a:cs typeface="Calibri"/>
            </a:endParaRPr>
          </a:p>
          <a:p>
            <a:r>
              <a:rPr lang="pt-PT" sz="2800" dirty="0" err="1">
                <a:latin typeface="Calibri"/>
                <a:ea typeface="Calibri"/>
                <a:cs typeface="Calibri"/>
              </a:rPr>
              <a:t>This</a:t>
            </a:r>
            <a:r>
              <a:rPr lang="pt-PT" sz="2800" dirty="0">
                <a:latin typeface="Calibri"/>
                <a:ea typeface="Calibri"/>
                <a:cs typeface="Calibri"/>
              </a:rPr>
              <a:t> </a:t>
            </a:r>
            <a:r>
              <a:rPr lang="pt-PT" sz="2800" dirty="0" err="1">
                <a:latin typeface="Calibri"/>
                <a:ea typeface="Calibri"/>
                <a:cs typeface="Calibri"/>
              </a:rPr>
              <a:t>means</a:t>
            </a:r>
            <a:r>
              <a:rPr lang="pt-PT" sz="2800" dirty="0">
                <a:latin typeface="Calibri"/>
                <a:ea typeface="Calibri"/>
                <a:cs typeface="Calibri"/>
              </a:rPr>
              <a:t> </a:t>
            </a:r>
            <a:r>
              <a:rPr lang="pt-PT" sz="2800" dirty="0" err="1">
                <a:latin typeface="Calibri"/>
                <a:ea typeface="Calibri"/>
                <a:cs typeface="Calibri"/>
              </a:rPr>
              <a:t>that</a:t>
            </a:r>
            <a:r>
              <a:rPr lang="pt-PT" sz="2800" dirty="0">
                <a:latin typeface="Calibri"/>
                <a:ea typeface="Calibri"/>
                <a:cs typeface="Calibri"/>
              </a:rPr>
              <a:t> </a:t>
            </a:r>
            <a:r>
              <a:rPr lang="pt-PT" sz="2800" dirty="0" err="1">
                <a:latin typeface="Calibri"/>
                <a:ea typeface="Calibri"/>
                <a:cs typeface="Calibri"/>
              </a:rPr>
              <a:t>our</a:t>
            </a:r>
            <a:r>
              <a:rPr lang="pt-PT" sz="2800" dirty="0">
                <a:latin typeface="Calibri"/>
                <a:ea typeface="Calibri"/>
                <a:cs typeface="Calibri"/>
              </a:rPr>
              <a:t> </a:t>
            </a:r>
            <a:r>
              <a:rPr lang="pt-PT" sz="2800" dirty="0" err="1">
                <a:latin typeface="Calibri"/>
                <a:ea typeface="Calibri"/>
                <a:cs typeface="Calibri"/>
              </a:rPr>
              <a:t>solution</a:t>
            </a:r>
            <a:r>
              <a:rPr lang="pt-PT" sz="2800" dirty="0">
                <a:latin typeface="Calibri"/>
                <a:ea typeface="Calibri"/>
                <a:cs typeface="Calibri"/>
              </a:rPr>
              <a:t> can </a:t>
            </a:r>
            <a:r>
              <a:rPr lang="pt-PT" sz="2800" dirty="0" err="1">
                <a:latin typeface="Calibri"/>
                <a:ea typeface="Calibri"/>
                <a:cs typeface="Calibri"/>
              </a:rPr>
              <a:t>be</a:t>
            </a:r>
            <a:r>
              <a:rPr lang="pt-PT" sz="2800" dirty="0">
                <a:latin typeface="Calibri"/>
                <a:ea typeface="Calibri"/>
                <a:cs typeface="Calibri"/>
              </a:rPr>
              <a:t> </a:t>
            </a:r>
            <a:r>
              <a:rPr lang="pt-PT" sz="2800" dirty="0" err="1">
                <a:latin typeface="Calibri"/>
                <a:ea typeface="Calibri"/>
                <a:cs typeface="Calibri"/>
              </a:rPr>
              <a:t>affordable</a:t>
            </a:r>
            <a:r>
              <a:rPr lang="pt-PT" sz="2800" dirty="0">
                <a:latin typeface="Calibri"/>
                <a:ea typeface="Calibri"/>
                <a:cs typeface="Calibri"/>
              </a:rPr>
              <a:t> for </a:t>
            </a:r>
            <a:r>
              <a:rPr lang="pt-PT" sz="2800" dirty="0" err="1">
                <a:latin typeface="Calibri"/>
                <a:ea typeface="Calibri"/>
                <a:cs typeface="Calibri"/>
              </a:rPr>
              <a:t>divers</a:t>
            </a:r>
            <a:r>
              <a:rPr lang="pt-PT" sz="2800" dirty="0">
                <a:latin typeface="Calibri"/>
                <a:ea typeface="Calibri"/>
                <a:cs typeface="Calibri"/>
              </a:rPr>
              <a:t>, </a:t>
            </a:r>
            <a:r>
              <a:rPr lang="pt-PT" sz="2800" dirty="0" err="1">
                <a:latin typeface="Calibri"/>
                <a:ea typeface="Calibri"/>
                <a:cs typeface="Calibri"/>
              </a:rPr>
              <a:t>avoiding</a:t>
            </a:r>
            <a:r>
              <a:rPr lang="pt-PT" sz="2800" dirty="0">
                <a:latin typeface="Calibri"/>
                <a:ea typeface="Calibri"/>
                <a:cs typeface="Calibri"/>
              </a:rPr>
              <a:t> </a:t>
            </a:r>
            <a:r>
              <a:rPr lang="pt-PT" sz="2800" dirty="0" err="1">
                <a:latin typeface="Calibri"/>
                <a:ea typeface="Calibri"/>
                <a:cs typeface="Calibri"/>
              </a:rPr>
              <a:t>our</a:t>
            </a:r>
            <a:r>
              <a:rPr lang="pt-PT" sz="2800" dirty="0">
                <a:latin typeface="Calibri"/>
                <a:ea typeface="Calibri"/>
                <a:cs typeface="Calibri"/>
              </a:rPr>
              <a:t> </a:t>
            </a:r>
            <a:r>
              <a:rPr lang="pt-PT" sz="2800" dirty="0" err="1">
                <a:latin typeface="Calibri"/>
                <a:ea typeface="Calibri"/>
                <a:cs typeface="Calibri"/>
              </a:rPr>
              <a:t>competitors</a:t>
            </a:r>
            <a:r>
              <a:rPr lang="pt-PT" sz="2800" dirty="0">
                <a:latin typeface="Calibri"/>
                <a:ea typeface="Calibri"/>
                <a:cs typeface="Calibri"/>
              </a:rPr>
              <a:t> more </a:t>
            </a:r>
            <a:r>
              <a:rPr lang="pt-PT" sz="2800" dirty="0" err="1">
                <a:latin typeface="Calibri"/>
                <a:ea typeface="Calibri"/>
                <a:cs typeface="Calibri"/>
              </a:rPr>
              <a:t>expensive</a:t>
            </a:r>
            <a:r>
              <a:rPr lang="pt-PT" sz="2800" dirty="0">
                <a:latin typeface="Calibri"/>
                <a:ea typeface="Calibri"/>
                <a:cs typeface="Calibri"/>
              </a:rPr>
              <a:t> </a:t>
            </a:r>
            <a:r>
              <a:rPr lang="pt-PT" sz="2800" dirty="0" err="1">
                <a:latin typeface="Calibri"/>
                <a:ea typeface="Calibri"/>
                <a:cs typeface="Calibri"/>
              </a:rPr>
              <a:t>solutions</a:t>
            </a:r>
            <a:r>
              <a:rPr lang="pt-PT" sz="2800" dirty="0">
                <a:latin typeface="Calibri"/>
                <a:ea typeface="Calibri"/>
                <a:cs typeface="Calibri"/>
              </a:rPr>
              <a:t>. </a:t>
            </a:r>
          </a:p>
          <a:p>
            <a:endParaRPr lang="pt-PT" dirty="0"/>
          </a:p>
        </p:txBody>
      </p:sp>
      <p:sp>
        <p:nvSpPr>
          <p:cNvPr id="2" name="Título 1">
            <a:extLst>
              <a:ext uri="{FF2B5EF4-FFF2-40B4-BE49-F238E27FC236}">
                <a16:creationId xmlns:a16="http://schemas.microsoft.com/office/drawing/2014/main" id="{7AD98D64-2B9C-9BC4-2076-486E7F0920EA}"/>
              </a:ext>
            </a:extLst>
          </p:cNvPr>
          <p:cNvSpPr>
            <a:spLocks noGrp="1"/>
          </p:cNvSpPr>
          <p:nvPr>
            <p:ph type="title"/>
          </p:nvPr>
        </p:nvSpPr>
        <p:spPr>
          <a:xfrm>
            <a:off x="1040179" y="218237"/>
            <a:ext cx="10515600" cy="1325559"/>
          </a:xfrm>
        </p:spPr>
        <p:txBody>
          <a:bodyPr/>
          <a:lstStyle/>
          <a:p>
            <a:r>
              <a:rPr lang="pt-PT" dirty="0" err="1">
                <a:latin typeface="Calibri "/>
                <a:ea typeface="Calibri Light"/>
                <a:cs typeface="Calibri Light"/>
              </a:rPr>
              <a:t>Costs</a:t>
            </a:r>
            <a:r>
              <a:rPr lang="pt-PT" dirty="0">
                <a:latin typeface="Calibri "/>
                <a:ea typeface="Calibri Light"/>
                <a:cs typeface="Calibri Light"/>
              </a:rPr>
              <a:t> </a:t>
            </a:r>
            <a:r>
              <a:rPr lang="pt-PT" dirty="0" err="1">
                <a:latin typeface="Calibri "/>
                <a:ea typeface="Calibri Light"/>
                <a:cs typeface="Calibri Light"/>
              </a:rPr>
              <a:t>and</a:t>
            </a:r>
            <a:r>
              <a:rPr lang="pt-PT" dirty="0">
                <a:latin typeface="Calibri "/>
                <a:ea typeface="Calibri Light"/>
                <a:cs typeface="Calibri Light"/>
              </a:rPr>
              <a:t> </a:t>
            </a:r>
            <a:r>
              <a:rPr lang="pt-PT" dirty="0" err="1">
                <a:latin typeface="Calibri "/>
                <a:ea typeface="Calibri Light"/>
                <a:cs typeface="Calibri Light"/>
              </a:rPr>
              <a:t>benefits</a:t>
            </a:r>
            <a:endParaRPr lang="pt-PT" dirty="0">
              <a:latin typeface="Calibri "/>
              <a:ea typeface="Calibri Light"/>
              <a:cs typeface="Calibri Light"/>
            </a:endParaRPr>
          </a:p>
        </p:txBody>
      </p:sp>
      <p:sp>
        <p:nvSpPr>
          <p:cNvPr id="3" name="Marcador de Posição do Número do Diapositivo 2">
            <a:extLst>
              <a:ext uri="{FF2B5EF4-FFF2-40B4-BE49-F238E27FC236}">
                <a16:creationId xmlns:a16="http://schemas.microsoft.com/office/drawing/2014/main" id="{0B8FF1B3-0270-3932-8CAE-B3909E1F30BE}"/>
              </a:ext>
            </a:extLst>
          </p:cNvPr>
          <p:cNvSpPr>
            <a:spLocks noGrp="1"/>
          </p:cNvSpPr>
          <p:nvPr>
            <p:ph type="sldNum" sz="quarter" idx="8"/>
          </p:nvPr>
        </p:nvSpPr>
        <p:spPr/>
        <p:txBody>
          <a:bodyPr/>
          <a:lstStyle/>
          <a:p>
            <a:pPr lvl="0"/>
            <a:r>
              <a:rPr lang="pt-PT" b="1">
                <a:solidFill>
                  <a:schemeClr val="tx1"/>
                </a:solidFill>
              </a:rPr>
              <a:t>28</a:t>
            </a:r>
            <a:endParaRPr lang="pt-PT" b="1">
              <a:solidFill>
                <a:schemeClr val="tx1"/>
              </a:solidFill>
              <a:ea typeface="Calibri"/>
              <a:cs typeface="Calibri"/>
            </a:endParaRPr>
          </a:p>
        </p:txBody>
      </p:sp>
      <p:pic>
        <p:nvPicPr>
          <p:cNvPr id="6" name="Picture 5" descr="A person in diving gear holding an object&#10;&#10;AI-generated content may be incorrect.">
            <a:extLst>
              <a:ext uri="{FF2B5EF4-FFF2-40B4-BE49-F238E27FC236}">
                <a16:creationId xmlns:a16="http://schemas.microsoft.com/office/drawing/2014/main" id="{9EBEEB52-B804-40FC-0D87-0A361A8F1E5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941" l="9961" r="93555">
                        <a14:foregroundMark x1="41797" y1="24707" x2="41797" y2="24707"/>
                        <a14:foregroundMark x1="40234" y1="31250" x2="40234" y2="31250"/>
                        <a14:foregroundMark x1="25781" y1="33691" x2="25781" y2="33691"/>
                        <a14:foregroundMark x1="21289" y1="60645" x2="21289" y2="60645"/>
                        <a14:foregroundMark x1="60352" y1="41309" x2="60352" y2="41309"/>
                        <a14:foregroundMark x1="49414" y1="52344" x2="49414" y2="52344"/>
                        <a14:foregroundMark x1="45508" y1="29492" x2="45508" y2="29492"/>
                        <a14:foregroundMark x1="93555" y1="41602" x2="93555" y2="41602"/>
                        <a14:backgroundMark x1="47461" y1="30078" x2="47461" y2="30078"/>
                      </a14:backgroundRemoval>
                    </a14:imgEffect>
                  </a14:imgLayer>
                </a14:imgProps>
              </a:ext>
            </a:extLst>
          </a:blip>
          <a:stretch>
            <a:fillRect/>
          </a:stretch>
        </p:blipFill>
        <p:spPr>
          <a:xfrm>
            <a:off x="4286" y="658702"/>
            <a:ext cx="1778001" cy="1778001"/>
          </a:xfrm>
          <a:prstGeom prst="rect">
            <a:avLst/>
          </a:prstGeom>
        </p:spPr>
      </p:pic>
      <p:cxnSp>
        <p:nvCxnSpPr>
          <p:cNvPr id="8" name="Straight Arrow Connector 4">
            <a:extLst>
              <a:ext uri="{FF2B5EF4-FFF2-40B4-BE49-F238E27FC236}">
                <a16:creationId xmlns:a16="http://schemas.microsoft.com/office/drawing/2014/main" id="{9071CD80-6C15-6F89-C8CB-3B3C67D1AD24}"/>
              </a:ext>
            </a:extLst>
          </p:cNvPr>
          <p:cNvCxnSpPr/>
          <p:nvPr/>
        </p:nvCxnSpPr>
        <p:spPr>
          <a:xfrm>
            <a:off x="1213503" y="1400740"/>
            <a:ext cx="1014689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12764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31000">
              <a:srgbClr val="00B0F0"/>
            </a:gs>
            <a:gs pos="79000">
              <a:srgbClr val="00B0F0"/>
            </a:gs>
            <a:gs pos="58000">
              <a:schemeClr val="accent4">
                <a:lumMod val="40000"/>
                <a:lumOff val="60000"/>
              </a:schemeClr>
            </a:gs>
          </a:gsLst>
          <a:path path="circle">
            <a:fillToRect t="100000" r="100000"/>
          </a:path>
        </a:gradFill>
        <a:effectLst/>
      </p:bgPr>
    </p:bg>
    <p:spTree>
      <p:nvGrpSpPr>
        <p:cNvPr id="1" name="">
          <a:extLst>
            <a:ext uri="{FF2B5EF4-FFF2-40B4-BE49-F238E27FC236}">
              <a16:creationId xmlns:a16="http://schemas.microsoft.com/office/drawing/2014/main" id="{E32DCD0F-CD49-050B-D0F1-CB96408449F4}"/>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id="{F9FE6B1B-3CAE-C9D4-76DB-1EEB87A73628}"/>
              </a:ext>
            </a:extLst>
          </p:cNvPr>
          <p:cNvSpPr txBox="1"/>
          <p:nvPr/>
        </p:nvSpPr>
        <p:spPr>
          <a:xfrm>
            <a:off x="906108" y="1710925"/>
            <a:ext cx="10780426"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pt-PT" sz="2800" dirty="0">
              <a:latin typeface="Calibri"/>
              <a:ea typeface="Calibri"/>
              <a:cs typeface="Calibri"/>
            </a:endParaRPr>
          </a:p>
          <a:p>
            <a:endParaRPr lang="pt-PT" sz="2800" dirty="0">
              <a:latin typeface="Calibri"/>
              <a:ea typeface="Calibri"/>
              <a:cs typeface="Calibri"/>
            </a:endParaRPr>
          </a:p>
          <a:p>
            <a:endParaRPr lang="pt-PT" sz="2800" dirty="0">
              <a:latin typeface="Calibri"/>
              <a:ea typeface="Calibri"/>
              <a:cs typeface="Calibri"/>
            </a:endParaRPr>
          </a:p>
          <a:p>
            <a:endParaRPr lang="pt-PT" sz="2800" dirty="0">
              <a:latin typeface="Calibri"/>
              <a:ea typeface="Calibri"/>
              <a:cs typeface="Calibri"/>
            </a:endParaRPr>
          </a:p>
          <a:p>
            <a:r>
              <a:rPr lang="pt-PT" sz="2800" dirty="0" err="1">
                <a:latin typeface="Calibri"/>
                <a:ea typeface="Calibri"/>
                <a:cs typeface="Calibri"/>
              </a:rPr>
              <a:t>Landing</a:t>
            </a:r>
            <a:r>
              <a:rPr lang="pt-PT" sz="2800" dirty="0">
                <a:latin typeface="Calibri"/>
                <a:ea typeface="Calibri"/>
                <a:cs typeface="Calibri"/>
              </a:rPr>
              <a:t> </a:t>
            </a:r>
            <a:r>
              <a:rPr lang="pt-PT" sz="2800" dirty="0" err="1">
                <a:latin typeface="Calibri"/>
                <a:ea typeface="Calibri"/>
                <a:cs typeface="Calibri"/>
              </a:rPr>
              <a:t>Page</a:t>
            </a:r>
            <a:r>
              <a:rPr lang="pt-PT" sz="2800" dirty="0">
                <a:latin typeface="Calibri"/>
                <a:ea typeface="Calibri"/>
                <a:cs typeface="Calibri"/>
              </a:rPr>
              <a:t> – </a:t>
            </a:r>
            <a:r>
              <a:rPr lang="pt-PT" sz="2800" dirty="0">
                <a:solidFill>
                  <a:schemeClr val="tx1">
                    <a:lumMod val="95000"/>
                    <a:lumOff val="5000"/>
                  </a:schemeClr>
                </a:solidFill>
                <a:latin typeface="Calibri"/>
                <a:ea typeface="Calibri"/>
                <a:cs typeface="Calibri"/>
                <a:hlinkClick r:id="rId2">
                  <a:extLst>
                    <a:ext uri="{A12FA001-AC4F-418D-AE19-62706E023703}">
                      <ahyp:hlinkClr xmlns:ahyp="http://schemas.microsoft.com/office/drawing/2018/hyperlinkcolor" val="tx"/>
                    </a:ext>
                  </a:extLst>
                </a:hlinkClick>
              </a:rPr>
              <a:t>http://uowc.duckdns.org/#home</a:t>
            </a:r>
            <a:endParaRPr lang="pt-PT" sz="2800" dirty="0">
              <a:solidFill>
                <a:schemeClr val="tx1">
                  <a:lumMod val="95000"/>
                  <a:lumOff val="5000"/>
                </a:schemeClr>
              </a:solidFill>
              <a:latin typeface="Calibri"/>
              <a:ea typeface="Calibri"/>
              <a:cs typeface="Calibri"/>
            </a:endParaRPr>
          </a:p>
          <a:p>
            <a:r>
              <a:rPr lang="pt-PT" sz="2800" dirty="0">
                <a:latin typeface="Calibri"/>
                <a:ea typeface="Calibri"/>
                <a:cs typeface="Calibri"/>
              </a:rPr>
              <a:t>Blog - </a:t>
            </a:r>
            <a:r>
              <a:rPr lang="pt-PT" sz="2800" dirty="0">
                <a:solidFill>
                  <a:schemeClr val="tx1">
                    <a:lumMod val="95000"/>
                    <a:lumOff val="5000"/>
                  </a:schemeClr>
                </a:solidFill>
                <a:latin typeface="Calibri"/>
                <a:ea typeface="Calibri"/>
                <a:cs typeface="Calibri"/>
                <a:hlinkClick r:id="rId3">
                  <a:extLst>
                    <a:ext uri="{A12FA001-AC4F-418D-AE19-62706E023703}">
                      <ahyp:hlinkClr xmlns:ahyp="http://schemas.microsoft.com/office/drawing/2018/hyperlinkcolor" val="tx"/>
                    </a:ext>
                  </a:extLst>
                </a:hlinkClick>
              </a:rPr>
              <a:t>http://uowc.duckdns.org/#blog-posts</a:t>
            </a:r>
            <a:endParaRPr lang="pt-PT" sz="2800" dirty="0">
              <a:solidFill>
                <a:schemeClr val="tx1">
                  <a:lumMod val="95000"/>
                  <a:lumOff val="5000"/>
                </a:schemeClr>
              </a:solidFill>
              <a:latin typeface="Calibri"/>
              <a:ea typeface="Calibri"/>
              <a:cs typeface="Calibri"/>
            </a:endParaRPr>
          </a:p>
          <a:p>
            <a:r>
              <a:rPr lang="pt-PT" sz="2800" dirty="0">
                <a:latin typeface="Calibri"/>
                <a:ea typeface="Calibri"/>
                <a:cs typeface="Calibri"/>
              </a:rPr>
              <a:t>Link to </a:t>
            </a:r>
            <a:r>
              <a:rPr lang="pt-PT" sz="2800" dirty="0" err="1">
                <a:latin typeface="Calibri"/>
                <a:ea typeface="Calibri"/>
                <a:cs typeface="Calibri"/>
              </a:rPr>
              <a:t>useful</a:t>
            </a:r>
            <a:r>
              <a:rPr lang="pt-PT" sz="2800" dirty="0">
                <a:latin typeface="Calibri"/>
                <a:ea typeface="Calibri"/>
                <a:cs typeface="Calibri"/>
              </a:rPr>
              <a:t> files (</a:t>
            </a:r>
            <a:r>
              <a:rPr lang="pt-PT" sz="2800" dirty="0" err="1">
                <a:latin typeface="Calibri"/>
                <a:ea typeface="Calibri"/>
                <a:cs typeface="Calibri"/>
              </a:rPr>
              <a:t>Video</a:t>
            </a:r>
            <a:r>
              <a:rPr lang="pt-PT" sz="2800" dirty="0">
                <a:latin typeface="Calibri"/>
                <a:ea typeface="Calibri"/>
                <a:cs typeface="Calibri"/>
              </a:rPr>
              <a:t>) - </a:t>
            </a:r>
            <a:r>
              <a:rPr lang="pt-PT" sz="2800" dirty="0">
                <a:solidFill>
                  <a:schemeClr val="tx1">
                    <a:lumMod val="95000"/>
                    <a:lumOff val="5000"/>
                  </a:schemeClr>
                </a:solidFill>
                <a:latin typeface="Calibri"/>
                <a:ea typeface="Calibri"/>
                <a:cs typeface="Calibri"/>
                <a:hlinkClick r:id="rId4">
                  <a:extLst>
                    <a:ext uri="{A12FA001-AC4F-418D-AE19-62706E023703}">
                      <ahyp:hlinkClr xmlns:ahyp="http://schemas.microsoft.com/office/drawing/2018/hyperlinkcolor" val="tx"/>
                    </a:ext>
                  </a:extLst>
                </a:hlinkClick>
              </a:rPr>
              <a:t>http://uowc.duckdns.org/html/files-page.html</a:t>
            </a:r>
            <a:endParaRPr lang="pt-PT" sz="2800" dirty="0">
              <a:solidFill>
                <a:schemeClr val="tx1">
                  <a:lumMod val="95000"/>
                  <a:lumOff val="5000"/>
                </a:schemeClr>
              </a:solidFill>
              <a:latin typeface="Calibri"/>
              <a:ea typeface="Calibri"/>
              <a:cs typeface="Calibri"/>
            </a:endParaRPr>
          </a:p>
          <a:p>
            <a:endParaRPr lang="pt-PT" sz="2800" dirty="0">
              <a:latin typeface="Calibri"/>
              <a:ea typeface="Calibri"/>
              <a:cs typeface="Calibri"/>
            </a:endParaRPr>
          </a:p>
          <a:p>
            <a:endParaRPr lang="pt-PT" dirty="0"/>
          </a:p>
        </p:txBody>
      </p:sp>
      <p:sp>
        <p:nvSpPr>
          <p:cNvPr id="2" name="Título 1">
            <a:extLst>
              <a:ext uri="{FF2B5EF4-FFF2-40B4-BE49-F238E27FC236}">
                <a16:creationId xmlns:a16="http://schemas.microsoft.com/office/drawing/2014/main" id="{25082F4A-2467-8290-0909-A1FF0E8C718C}"/>
              </a:ext>
            </a:extLst>
          </p:cNvPr>
          <p:cNvSpPr>
            <a:spLocks noGrp="1"/>
          </p:cNvSpPr>
          <p:nvPr>
            <p:ph type="title"/>
          </p:nvPr>
        </p:nvSpPr>
        <p:spPr>
          <a:xfrm>
            <a:off x="1040179" y="218237"/>
            <a:ext cx="10515600" cy="1325559"/>
          </a:xfrm>
        </p:spPr>
        <p:txBody>
          <a:bodyPr/>
          <a:lstStyle/>
          <a:p>
            <a:r>
              <a:rPr lang="pt-PT" dirty="0" err="1">
                <a:latin typeface="Calibri "/>
                <a:ea typeface="Calibri Light"/>
                <a:cs typeface="Calibri Light"/>
              </a:rPr>
              <a:t>Useful</a:t>
            </a:r>
            <a:r>
              <a:rPr lang="pt-PT" dirty="0">
                <a:latin typeface="Calibri "/>
                <a:ea typeface="Calibri Light"/>
                <a:cs typeface="Calibri Light"/>
              </a:rPr>
              <a:t> Links</a:t>
            </a:r>
          </a:p>
        </p:txBody>
      </p:sp>
      <p:sp>
        <p:nvSpPr>
          <p:cNvPr id="3" name="Marcador de Posição do Número do Diapositivo 2">
            <a:extLst>
              <a:ext uri="{FF2B5EF4-FFF2-40B4-BE49-F238E27FC236}">
                <a16:creationId xmlns:a16="http://schemas.microsoft.com/office/drawing/2014/main" id="{645298F7-7403-BB57-C767-BC2F70F280B5}"/>
              </a:ext>
            </a:extLst>
          </p:cNvPr>
          <p:cNvSpPr>
            <a:spLocks noGrp="1"/>
          </p:cNvSpPr>
          <p:nvPr>
            <p:ph type="sldNum" sz="quarter" idx="8"/>
          </p:nvPr>
        </p:nvSpPr>
        <p:spPr/>
        <p:txBody>
          <a:bodyPr/>
          <a:lstStyle/>
          <a:p>
            <a:pPr lvl="0"/>
            <a:r>
              <a:rPr lang="pt-PT" b="1">
                <a:solidFill>
                  <a:schemeClr val="tx1"/>
                </a:solidFill>
              </a:rPr>
              <a:t>28</a:t>
            </a:r>
            <a:endParaRPr lang="pt-PT" b="1">
              <a:solidFill>
                <a:schemeClr val="tx1"/>
              </a:solidFill>
              <a:ea typeface="Calibri"/>
              <a:cs typeface="Calibri"/>
            </a:endParaRPr>
          </a:p>
        </p:txBody>
      </p:sp>
      <p:pic>
        <p:nvPicPr>
          <p:cNvPr id="6" name="Picture 5" descr="A person in diving gear holding an object&#10;&#10;AI-generated content may be incorrect.">
            <a:extLst>
              <a:ext uri="{FF2B5EF4-FFF2-40B4-BE49-F238E27FC236}">
                <a16:creationId xmlns:a16="http://schemas.microsoft.com/office/drawing/2014/main" id="{643672F7-A898-3718-429C-0E6E64ED4CA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61" b="89941" l="9961" r="93555">
                        <a14:foregroundMark x1="41797" y1="24707" x2="41797" y2="24707"/>
                        <a14:foregroundMark x1="40234" y1="31250" x2="40234" y2="31250"/>
                        <a14:foregroundMark x1="25781" y1="33691" x2="25781" y2="33691"/>
                        <a14:foregroundMark x1="21289" y1="60645" x2="21289" y2="60645"/>
                        <a14:foregroundMark x1="60352" y1="41309" x2="60352" y2="41309"/>
                        <a14:foregroundMark x1="49414" y1="52344" x2="49414" y2="52344"/>
                        <a14:foregroundMark x1="45508" y1="29492" x2="45508" y2="29492"/>
                        <a14:foregroundMark x1="93555" y1="41602" x2="93555" y2="41602"/>
                        <a14:backgroundMark x1="47461" y1="30078" x2="47461" y2="30078"/>
                      </a14:backgroundRemoval>
                    </a14:imgEffect>
                  </a14:imgLayer>
                </a14:imgProps>
              </a:ext>
            </a:extLst>
          </a:blip>
          <a:stretch>
            <a:fillRect/>
          </a:stretch>
        </p:blipFill>
        <p:spPr>
          <a:xfrm>
            <a:off x="4286" y="658702"/>
            <a:ext cx="1778001" cy="1778001"/>
          </a:xfrm>
          <a:prstGeom prst="rect">
            <a:avLst/>
          </a:prstGeom>
        </p:spPr>
      </p:pic>
      <p:cxnSp>
        <p:nvCxnSpPr>
          <p:cNvPr id="8" name="Straight Arrow Connector 4">
            <a:extLst>
              <a:ext uri="{FF2B5EF4-FFF2-40B4-BE49-F238E27FC236}">
                <a16:creationId xmlns:a16="http://schemas.microsoft.com/office/drawing/2014/main" id="{89D05127-0AB3-3DA3-367C-077C424372D5}"/>
              </a:ext>
            </a:extLst>
          </p:cNvPr>
          <p:cNvCxnSpPr/>
          <p:nvPr/>
        </p:nvCxnSpPr>
        <p:spPr>
          <a:xfrm>
            <a:off x="1213503" y="1400740"/>
            <a:ext cx="1014689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 name="CaixaDeTexto 3">
            <a:extLst>
              <a:ext uri="{FF2B5EF4-FFF2-40B4-BE49-F238E27FC236}">
                <a16:creationId xmlns:a16="http://schemas.microsoft.com/office/drawing/2014/main" id="{F9F1A75B-8571-0D9D-8B2A-2F969F6599A8}"/>
              </a:ext>
            </a:extLst>
          </p:cNvPr>
          <p:cNvSpPr txBox="1"/>
          <p:nvPr/>
        </p:nvSpPr>
        <p:spPr>
          <a:xfrm>
            <a:off x="1068668" y="1863325"/>
            <a:ext cx="1062802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PT" sz="2800" dirty="0" err="1">
                <a:latin typeface="Calibri"/>
                <a:ea typeface="Calibri"/>
                <a:cs typeface="Calibri"/>
              </a:rPr>
              <a:t>Our</a:t>
            </a:r>
            <a:r>
              <a:rPr lang="pt-PT" sz="2800" dirty="0">
                <a:latin typeface="Calibri"/>
                <a:ea typeface="Calibri"/>
                <a:cs typeface="Calibri"/>
              </a:rPr>
              <a:t> Website -  </a:t>
            </a:r>
            <a:r>
              <a:rPr lang="pt-PT" sz="2800" dirty="0">
                <a:solidFill>
                  <a:schemeClr val="tx1">
                    <a:lumMod val="95000"/>
                    <a:lumOff val="5000"/>
                  </a:schemeClr>
                </a:solidFill>
                <a:latin typeface="Calibri"/>
                <a:ea typeface="Calibri"/>
                <a:cs typeface="Calibri"/>
                <a:hlinkClick r:id="rId7">
                  <a:extLst>
                    <a:ext uri="{A12FA001-AC4F-418D-AE19-62706E023703}">
                      <ahyp:hlinkClr xmlns:ahyp="http://schemas.microsoft.com/office/drawing/2018/hyperlinkcolor" val="tx"/>
                    </a:ext>
                  </a:extLst>
                </a:hlinkClick>
              </a:rPr>
              <a:t>http://uowc.duckdns.org</a:t>
            </a:r>
            <a:endParaRPr lang="pt-PT" sz="2800" dirty="0">
              <a:solidFill>
                <a:schemeClr val="tx1">
                  <a:lumMod val="95000"/>
                  <a:lumOff val="5000"/>
                </a:schemeClr>
              </a:solidFill>
              <a:latin typeface="Calibri"/>
              <a:ea typeface="Calibri"/>
              <a:cs typeface="Calibri"/>
            </a:endParaRPr>
          </a:p>
        </p:txBody>
      </p:sp>
    </p:spTree>
    <p:extLst>
      <p:ext uri="{BB962C8B-B14F-4D97-AF65-F5344CB8AC3E}">
        <p14:creationId xmlns:p14="http://schemas.microsoft.com/office/powerpoint/2010/main" val="795759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7EE7E4-C174-00C2-A5C8-B069480BA895}"/>
              </a:ext>
            </a:extLst>
          </p:cNvPr>
          <p:cNvSpPr txBox="1">
            <a:spLocks noGrp="1"/>
          </p:cNvSpPr>
          <p:nvPr>
            <p:ph type="title"/>
          </p:nvPr>
        </p:nvSpPr>
        <p:spPr>
          <a:xfrm>
            <a:off x="6555496" y="802956"/>
            <a:ext cx="4766330" cy="1454051"/>
          </a:xfrm>
        </p:spPr>
        <p:txBody>
          <a:bodyPr>
            <a:normAutofit/>
          </a:bodyPr>
          <a:lstStyle/>
          <a:p>
            <a:pPr lvl="0"/>
            <a:r>
              <a:rPr lang="pt-PT" sz="4000" err="1">
                <a:solidFill>
                  <a:schemeClr val="tx2"/>
                </a:solidFill>
                <a:latin typeface="Calibri" panose="020F0502020204030204" pitchFamily="34" charset="0"/>
                <a:ea typeface="Calibri" panose="020F0502020204030204" pitchFamily="34" charset="0"/>
                <a:cs typeface="Calibri" panose="020F0502020204030204" pitchFamily="34" charset="0"/>
              </a:rPr>
              <a:t>Problem</a:t>
            </a:r>
            <a:r>
              <a:rPr lang="pt-PT" sz="400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pt-PT" sz="4000" err="1">
                <a:solidFill>
                  <a:schemeClr val="tx2"/>
                </a:solidFill>
                <a:latin typeface="Calibri" panose="020F0502020204030204" pitchFamily="34" charset="0"/>
                <a:ea typeface="Calibri" panose="020F0502020204030204" pitchFamily="34" charset="0"/>
                <a:cs typeface="Calibri" panose="020F0502020204030204" pitchFamily="34" charset="0"/>
              </a:rPr>
              <a:t>definition</a:t>
            </a:r>
            <a:endParaRPr lang="pt-PT" sz="400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7" name="Group 26">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28" name="Freeform: Shape 27">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Graphic 7" descr="Scuba diving with solid fill">
            <a:extLst>
              <a:ext uri="{FF2B5EF4-FFF2-40B4-BE49-F238E27FC236}">
                <a16:creationId xmlns:a16="http://schemas.microsoft.com/office/drawing/2014/main" id="{C72BC973-F1F0-10C7-8ACB-E88214651479}"/>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a:xfrm>
            <a:off x="674437" y="1700784"/>
            <a:ext cx="3785616" cy="3785616"/>
          </a:xfrm>
          <a:prstGeom prst="rect">
            <a:avLst/>
          </a:prstGeom>
        </p:spPr>
      </p:pic>
      <p:sp>
        <p:nvSpPr>
          <p:cNvPr id="3" name="Content Placeholder 2">
            <a:extLst>
              <a:ext uri="{FF2B5EF4-FFF2-40B4-BE49-F238E27FC236}">
                <a16:creationId xmlns:a16="http://schemas.microsoft.com/office/drawing/2014/main" id="{43AA96F9-C22F-933A-3E0D-1AE9412D65A8}"/>
              </a:ext>
            </a:extLst>
          </p:cNvPr>
          <p:cNvSpPr txBox="1">
            <a:spLocks noGrp="1"/>
          </p:cNvSpPr>
          <p:nvPr>
            <p:ph idx="1"/>
          </p:nvPr>
        </p:nvSpPr>
        <p:spPr>
          <a:xfrm>
            <a:off x="6493253" y="2057889"/>
            <a:ext cx="4890817" cy="3997155"/>
          </a:xfrm>
        </p:spPr>
        <p:txBody>
          <a:bodyPr anchor="t">
            <a:normAutofit/>
          </a:bodyPr>
          <a:lstStyle/>
          <a:p>
            <a:r>
              <a:rPr lang="en-US" sz="2000">
                <a:solidFill>
                  <a:schemeClr val="tx2"/>
                </a:solidFill>
                <a:ea typeface="Calibri"/>
                <a:cs typeface="Calibri"/>
              </a:rPr>
              <a:t>Underwater communications practices haven’t evolved in over 50 years. Most divers use hand signals to transmit messages to each other, which requires  both parties to be in each others line of sight. </a:t>
            </a:r>
          </a:p>
          <a:p>
            <a:pPr marL="0" lvl="0" indent="0">
              <a:buNone/>
            </a:pPr>
            <a:endParaRPr lang="en-US" sz="2000">
              <a:solidFill>
                <a:schemeClr val="tx2"/>
              </a:solidFill>
              <a:ea typeface="Calibri"/>
              <a:cs typeface="Calibri"/>
            </a:endParaRPr>
          </a:p>
          <a:p>
            <a:pPr lvl="0"/>
            <a:r>
              <a:rPr lang="en-US" sz="2000">
                <a:solidFill>
                  <a:schemeClr val="tx2"/>
                </a:solidFill>
                <a:ea typeface="Calibri"/>
                <a:cs typeface="Calibri"/>
              </a:rPr>
              <a:t>The current usual methods are either </a:t>
            </a:r>
            <a:r>
              <a:rPr lang="en-US" sz="2000" b="1">
                <a:solidFill>
                  <a:schemeClr val="tx2"/>
                </a:solidFill>
                <a:ea typeface="Calibri"/>
                <a:cs typeface="Calibri"/>
              </a:rPr>
              <a:t>hard-wired communications </a:t>
            </a:r>
            <a:r>
              <a:rPr lang="en-US" sz="2000">
                <a:solidFill>
                  <a:schemeClr val="tx2"/>
                </a:solidFill>
                <a:ea typeface="Calibri"/>
                <a:cs typeface="Calibri"/>
              </a:rPr>
              <a:t>or </a:t>
            </a:r>
            <a:r>
              <a:rPr lang="en-US" sz="2000" b="1">
                <a:solidFill>
                  <a:schemeClr val="tx2"/>
                </a:solidFill>
                <a:ea typeface="Calibri"/>
                <a:cs typeface="Calibri"/>
              </a:rPr>
              <a:t>wireless communications </a:t>
            </a:r>
            <a:r>
              <a:rPr lang="en-US" sz="2000">
                <a:solidFill>
                  <a:schemeClr val="tx2"/>
                </a:solidFill>
                <a:ea typeface="Calibri"/>
                <a:cs typeface="Calibri"/>
              </a:rPr>
              <a:t>to communicate between divers or communications between boat and diver. </a:t>
            </a:r>
            <a:endParaRPr lang="en-US" sz="2000">
              <a:solidFill>
                <a:schemeClr val="tx2"/>
              </a:solidFill>
            </a:endParaRPr>
          </a:p>
          <a:p>
            <a:pPr marL="0" lvl="0" indent="0">
              <a:buNone/>
            </a:pPr>
            <a:endParaRPr lang="en-US" sz="1800">
              <a:solidFill>
                <a:schemeClr val="tx2"/>
              </a:solidFill>
              <a:ea typeface="Calibri"/>
              <a:cs typeface="Calibri"/>
            </a:endParaRPr>
          </a:p>
          <a:p>
            <a:pPr marL="0" lvl="0" indent="0">
              <a:buNone/>
            </a:pPr>
            <a:endParaRPr lang="en-US" sz="1800">
              <a:solidFill>
                <a:schemeClr val="tx2"/>
              </a:solidFill>
            </a:endParaRPr>
          </a:p>
        </p:txBody>
      </p:sp>
      <p:sp>
        <p:nvSpPr>
          <p:cNvPr id="4" name="Slide Number Placeholder 3">
            <a:extLst>
              <a:ext uri="{FF2B5EF4-FFF2-40B4-BE49-F238E27FC236}">
                <a16:creationId xmlns:a16="http://schemas.microsoft.com/office/drawing/2014/main" id="{818A7A3E-6E22-6AAE-7110-D04EF3286C45}"/>
              </a:ext>
            </a:extLst>
          </p:cNvPr>
          <p:cNvSpPr>
            <a:spLocks noGrp="1"/>
          </p:cNvSpPr>
          <p:nvPr>
            <p:ph type="sldNum" sz="quarter" idx="8"/>
          </p:nvPr>
        </p:nvSpPr>
        <p:spPr>
          <a:xfrm>
            <a:off x="8610600" y="6356350"/>
            <a:ext cx="2743200" cy="365125"/>
          </a:xfrm>
        </p:spPr>
        <p:txBody>
          <a:bodyPr>
            <a:normAutofit/>
          </a:bodyPr>
          <a:lstStyle/>
          <a:p>
            <a:pPr lvl="0">
              <a:spcAft>
                <a:spcPts val="600"/>
              </a:spcAft>
            </a:pPr>
            <a:fld id="{8F5BEB92-D977-4DB3-96FF-C6549BD808AD}" type="slidenum">
              <a:rPr lang="pt-PT" b="1" dirty="0" smtClean="0">
                <a:solidFill>
                  <a:schemeClr val="tx1"/>
                </a:solidFill>
              </a:rPr>
              <a:pPr lvl="0">
                <a:spcAft>
                  <a:spcPts val="600"/>
                </a:spcAft>
              </a:pPr>
              <a:t>3</a:t>
            </a:fld>
            <a:endParaRPr lang="pt-PT" b="1">
              <a:solidFill>
                <a:schemeClr val="tx1"/>
              </a:solidFill>
            </a:endParaRPr>
          </a:p>
        </p:txBody>
      </p:sp>
      <p:cxnSp>
        <p:nvCxnSpPr>
          <p:cNvPr id="5" name="Straight Arrow Connector 4">
            <a:extLst>
              <a:ext uri="{FF2B5EF4-FFF2-40B4-BE49-F238E27FC236}">
                <a16:creationId xmlns:a16="http://schemas.microsoft.com/office/drawing/2014/main" id="{6CEACE61-9A73-0D30-6D72-858CE0419306}"/>
              </a:ext>
            </a:extLst>
          </p:cNvPr>
          <p:cNvCxnSpPr>
            <a:cxnSpLocks/>
          </p:cNvCxnSpPr>
          <p:nvPr/>
        </p:nvCxnSpPr>
        <p:spPr>
          <a:xfrm>
            <a:off x="6981330" y="1900531"/>
            <a:ext cx="492916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6" name="Picture 5" descr="A person in diving gear holding an object&#10;&#10;AI-generated content may be incorrect.">
            <a:extLst>
              <a:ext uri="{FF2B5EF4-FFF2-40B4-BE49-F238E27FC236}">
                <a16:creationId xmlns:a16="http://schemas.microsoft.com/office/drawing/2014/main" id="{2180409A-8772-9A48-C7B3-B9364DAEDE3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61" b="89941" l="9961" r="93555">
                        <a14:foregroundMark x1="41797" y1="24707" x2="41797" y2="24707"/>
                        <a14:foregroundMark x1="40234" y1="31250" x2="40234" y2="31250"/>
                        <a14:foregroundMark x1="25781" y1="33691" x2="25781" y2="33691"/>
                        <a14:foregroundMark x1="21289" y1="60645" x2="21289" y2="60645"/>
                        <a14:foregroundMark x1="60352" y1="41309" x2="60352" y2="41309"/>
                        <a14:foregroundMark x1="49414" y1="52344" x2="49414" y2="52344"/>
                        <a14:foregroundMark x1="45508" y1="29492" x2="45508" y2="29492"/>
                        <a14:foregroundMark x1="93555" y1="41602" x2="93555" y2="41602"/>
                        <a14:backgroundMark x1="47461" y1="30078" x2="47461" y2="30078"/>
                      </a14:backgroundRemoval>
                    </a14:imgEffect>
                  </a14:imgLayer>
                </a14:imgProps>
              </a:ext>
            </a:extLst>
          </a:blip>
          <a:stretch>
            <a:fillRect/>
          </a:stretch>
        </p:blipFill>
        <p:spPr>
          <a:xfrm>
            <a:off x="5465526" y="1168519"/>
            <a:ext cx="1778001" cy="17780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13">
    <p:bg>
      <p:bgPr>
        <a:gradFill>
          <a:gsLst>
            <a:gs pos="0">
              <a:schemeClr val="accent1">
                <a:lumMod val="5000"/>
                <a:lumOff val="95000"/>
              </a:schemeClr>
            </a:gs>
            <a:gs pos="100000">
              <a:schemeClr val="accent1">
                <a:lumMod val="45000"/>
                <a:lumOff val="55000"/>
              </a:schemeClr>
            </a:gs>
            <a:gs pos="31000">
              <a:srgbClr val="00B0F0"/>
            </a:gs>
            <a:gs pos="79000">
              <a:srgbClr val="00B0F0"/>
            </a:gs>
            <a:gs pos="58000">
              <a:schemeClr val="accent4">
                <a:lumMod val="40000"/>
                <a:lumOff val="60000"/>
              </a:schemeClr>
            </a:gs>
          </a:gsLst>
          <a:path path="circle">
            <a:fillToRect t="100000" r="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8DF9D-714E-E8FB-A0CB-879ADFB25AC4}"/>
              </a:ext>
            </a:extLst>
          </p:cNvPr>
          <p:cNvSpPr txBox="1">
            <a:spLocks noGrp="1"/>
          </p:cNvSpPr>
          <p:nvPr>
            <p:ph type="title"/>
          </p:nvPr>
        </p:nvSpPr>
        <p:spPr/>
        <p:txBody>
          <a:bodyPr/>
          <a:lstStyle/>
          <a:p>
            <a:r>
              <a:rPr lang="en-US">
                <a:latin typeface="Calibri "/>
              </a:rPr>
              <a:t>   Technological solution – Overview</a:t>
            </a:r>
          </a:p>
        </p:txBody>
      </p:sp>
      <p:sp>
        <p:nvSpPr>
          <p:cNvPr id="3" name="Content Placeholder 2">
            <a:extLst>
              <a:ext uri="{FF2B5EF4-FFF2-40B4-BE49-F238E27FC236}">
                <a16:creationId xmlns:a16="http://schemas.microsoft.com/office/drawing/2014/main" id="{E7B82225-B6C3-B54A-0018-6A33CCC903A1}"/>
              </a:ext>
            </a:extLst>
          </p:cNvPr>
          <p:cNvSpPr txBox="1">
            <a:spLocks noGrp="1"/>
          </p:cNvSpPr>
          <p:nvPr>
            <p:ph idx="1"/>
          </p:nvPr>
        </p:nvSpPr>
        <p:spPr/>
        <p:txBody>
          <a:bodyPr>
            <a:normAutofit lnSpcReduction="10000"/>
          </a:bodyPr>
          <a:lstStyle/>
          <a:p>
            <a:pPr marL="0" indent="0">
              <a:buNone/>
            </a:pPr>
            <a:r>
              <a:rPr lang="en-US" b="0" i="0" dirty="0">
                <a:effectLst/>
                <a:ea typeface="Calibri"/>
                <a:cs typeface="Calibri"/>
              </a:rPr>
              <a:t>We will be implementing an </a:t>
            </a:r>
            <a:r>
              <a:rPr lang="en-US" b="1" i="0" dirty="0">
                <a:effectLst/>
                <a:ea typeface="Calibri"/>
                <a:cs typeface="Calibri"/>
              </a:rPr>
              <a:t>Underwater Optical Wireless Communications </a:t>
            </a:r>
            <a:r>
              <a:rPr lang="en-US" b="0" i="0" dirty="0">
                <a:effectLst/>
                <a:ea typeface="Calibri"/>
                <a:cs typeface="Calibri"/>
              </a:rPr>
              <a:t>(UOWC) </a:t>
            </a:r>
            <a:r>
              <a:rPr lang="en-US" dirty="0">
                <a:ea typeface="Calibri"/>
                <a:cs typeface="Calibri"/>
              </a:rPr>
              <a:t>system</a:t>
            </a:r>
            <a:r>
              <a:rPr lang="en-US" b="0" i="0" dirty="0">
                <a:effectLst/>
                <a:ea typeface="Calibri"/>
                <a:cs typeface="Calibri"/>
              </a:rPr>
              <a:t> using:</a:t>
            </a:r>
            <a:endParaRPr lang="pt-PT" dirty="0">
              <a:ea typeface="Calibri"/>
              <a:cs typeface="Calibri"/>
            </a:endParaRPr>
          </a:p>
          <a:p>
            <a:r>
              <a:rPr lang="pt-PT" b="0" i="0" dirty="0" err="1">
                <a:effectLst/>
                <a:ea typeface="Calibri"/>
                <a:cs typeface="Calibri"/>
              </a:rPr>
              <a:t>Microcontrolelr</a:t>
            </a:r>
            <a:r>
              <a:rPr lang="pt-PT" b="0" i="0" dirty="0">
                <a:effectLst/>
                <a:ea typeface="Calibri"/>
                <a:cs typeface="Calibri"/>
              </a:rPr>
              <a:t> for </a:t>
            </a:r>
            <a:r>
              <a:rPr lang="pt-PT" b="0" i="0" dirty="0" err="1">
                <a:effectLst/>
                <a:ea typeface="Calibri"/>
                <a:cs typeface="Calibri"/>
              </a:rPr>
              <a:t>signal</a:t>
            </a:r>
            <a:r>
              <a:rPr lang="pt-PT" b="0" i="0" dirty="0">
                <a:effectLst/>
                <a:ea typeface="Calibri"/>
                <a:cs typeface="Calibri"/>
              </a:rPr>
              <a:t> </a:t>
            </a:r>
            <a:r>
              <a:rPr lang="pt-PT" b="0" i="0" dirty="0" err="1">
                <a:effectLst/>
                <a:ea typeface="Calibri"/>
                <a:cs typeface="Calibri"/>
              </a:rPr>
              <a:t>processing</a:t>
            </a:r>
            <a:r>
              <a:rPr lang="pt-PT" dirty="0">
                <a:ea typeface="Calibri"/>
                <a:cs typeface="Calibri"/>
              </a:rPr>
              <a:t>.</a:t>
            </a:r>
            <a:endParaRPr lang="pt-PT" b="0" i="0" dirty="0">
              <a:effectLst/>
              <a:ea typeface="Calibri"/>
              <a:cs typeface="Calibri"/>
            </a:endParaRPr>
          </a:p>
          <a:p>
            <a:endParaRPr lang="pt-PT" dirty="0">
              <a:ea typeface="Calibri"/>
              <a:cs typeface="Calibri"/>
            </a:endParaRPr>
          </a:p>
          <a:p>
            <a:r>
              <a:rPr lang="en-US" b="0" i="0" dirty="0">
                <a:effectLst/>
                <a:ea typeface="Calibri"/>
                <a:cs typeface="Calibri"/>
              </a:rPr>
              <a:t>On-Off Keying as the modulation scheme</a:t>
            </a:r>
            <a:r>
              <a:rPr lang="en-US" dirty="0">
                <a:ea typeface="Calibri"/>
                <a:cs typeface="Calibri"/>
              </a:rPr>
              <a:t>.</a:t>
            </a:r>
            <a:endParaRPr lang="en-US" b="0" i="0" dirty="0">
              <a:effectLst/>
              <a:ea typeface="Calibri"/>
              <a:cs typeface="Calibri"/>
            </a:endParaRPr>
          </a:p>
          <a:p>
            <a:endParaRPr lang="en-US" dirty="0">
              <a:ea typeface="Calibri"/>
              <a:cs typeface="Calibri"/>
            </a:endParaRPr>
          </a:p>
          <a:p>
            <a:r>
              <a:rPr lang="pt-PT" dirty="0">
                <a:ea typeface="Calibri"/>
                <a:cs typeface="Calibri"/>
              </a:rPr>
              <a:t>LED </a:t>
            </a:r>
            <a:r>
              <a:rPr lang="pt-PT" dirty="0" err="1">
                <a:ea typeface="Calibri"/>
                <a:cs typeface="Calibri"/>
              </a:rPr>
              <a:t>tuned</a:t>
            </a:r>
            <a:r>
              <a:rPr lang="pt-PT" dirty="0">
                <a:ea typeface="Calibri"/>
                <a:cs typeface="Calibri"/>
              </a:rPr>
              <a:t> to </a:t>
            </a:r>
            <a:r>
              <a:rPr lang="en-US" b="0" i="0" dirty="0">
                <a:effectLst/>
                <a:ea typeface="Calibri"/>
                <a:cs typeface="Calibri"/>
              </a:rPr>
              <a:t>Blue/Green (≈525nm) light spectrum</a:t>
            </a:r>
            <a:r>
              <a:rPr lang="en-US" dirty="0">
                <a:ea typeface="Calibri"/>
                <a:cs typeface="Calibri"/>
              </a:rPr>
              <a:t> .</a:t>
            </a:r>
          </a:p>
          <a:p>
            <a:endParaRPr lang="en-US" dirty="0">
              <a:ea typeface="Calibri"/>
              <a:cs typeface="Calibri"/>
            </a:endParaRPr>
          </a:p>
          <a:p>
            <a:r>
              <a:rPr lang="en-US" b="0" i="0" dirty="0">
                <a:effectLst/>
                <a:ea typeface="Calibri"/>
                <a:cs typeface="Calibri"/>
              </a:rPr>
              <a:t>Hamming(7,4) as the Error Correction Code algorithm</a:t>
            </a:r>
            <a:r>
              <a:rPr lang="en-US" dirty="0">
                <a:ea typeface="Calibri"/>
                <a:cs typeface="Calibri"/>
              </a:rPr>
              <a:t>.</a:t>
            </a:r>
            <a:endParaRPr lang="en-US" b="0" i="0" dirty="0">
              <a:effectLst/>
              <a:ea typeface="Calibri"/>
              <a:cs typeface="Calibri"/>
            </a:endParaRPr>
          </a:p>
          <a:p>
            <a:pPr marL="0" lvl="0" indent="0">
              <a:buNone/>
            </a:pPr>
            <a:endParaRPr lang="en-US" dirty="0">
              <a:ea typeface="Calibri"/>
              <a:cs typeface="Calibri"/>
            </a:endParaRPr>
          </a:p>
          <a:p>
            <a:pPr lvl="0"/>
            <a:endParaRPr lang="en-US" dirty="0">
              <a:ea typeface="Calibri"/>
              <a:cs typeface="Calibri"/>
            </a:endParaRPr>
          </a:p>
          <a:p>
            <a:pPr marL="0" lvl="0" indent="0">
              <a:buNone/>
            </a:pPr>
            <a:endParaRPr lang="en-US" dirty="0">
              <a:ea typeface="Calibri"/>
              <a:cs typeface="Calibri"/>
            </a:endParaRPr>
          </a:p>
          <a:p>
            <a:pPr marL="0" lvl="0" indent="0">
              <a:buNone/>
            </a:pPr>
            <a:endParaRPr lang="en-US" dirty="0">
              <a:ea typeface="Calibri"/>
              <a:cs typeface="Calibri"/>
            </a:endParaRPr>
          </a:p>
          <a:p>
            <a:pPr marL="0" indent="0">
              <a:buNone/>
            </a:pPr>
            <a:endParaRPr lang="en-US" dirty="0">
              <a:ea typeface="Calibri"/>
              <a:cs typeface="Calibri"/>
            </a:endParaRPr>
          </a:p>
          <a:p>
            <a:pPr marL="0" indent="0">
              <a:buNone/>
            </a:pPr>
            <a:endParaRPr lang="en-US" dirty="0">
              <a:ea typeface="Calibri"/>
              <a:cs typeface="Calibri"/>
            </a:endParaRPr>
          </a:p>
          <a:p>
            <a:pPr marL="0" indent="0">
              <a:buNone/>
            </a:pPr>
            <a:endParaRPr lang="en-US" dirty="0">
              <a:ea typeface="Calibri"/>
              <a:cs typeface="Calibri"/>
            </a:endParaRPr>
          </a:p>
        </p:txBody>
      </p:sp>
      <p:sp>
        <p:nvSpPr>
          <p:cNvPr id="4" name="Slide Number Placeholder 3">
            <a:extLst>
              <a:ext uri="{FF2B5EF4-FFF2-40B4-BE49-F238E27FC236}">
                <a16:creationId xmlns:a16="http://schemas.microsoft.com/office/drawing/2014/main" id="{1AB3F211-8076-8256-781E-7F83D3E9725A}"/>
              </a:ext>
            </a:extLst>
          </p:cNvPr>
          <p:cNvSpPr>
            <a:spLocks noGrp="1"/>
          </p:cNvSpPr>
          <p:nvPr>
            <p:ph type="sldNum" sz="quarter" idx="8"/>
          </p:nvPr>
        </p:nvSpPr>
        <p:spPr/>
        <p:txBody>
          <a:bodyPr/>
          <a:lstStyle/>
          <a:p>
            <a:pPr lvl="0"/>
            <a:fld id="{8F5BEB92-D977-4DB3-96FF-C6549BD808AD}" type="slidenum">
              <a:rPr lang="pt-PT" b="1" dirty="0" smtClean="0">
                <a:solidFill>
                  <a:schemeClr val="tx1"/>
                </a:solidFill>
              </a:rPr>
              <a:t>4</a:t>
            </a:fld>
            <a:endParaRPr lang="pt-PT" b="1">
              <a:solidFill>
                <a:schemeClr val="tx1"/>
              </a:solidFill>
              <a:ea typeface="Calibri"/>
              <a:cs typeface="Calibri"/>
            </a:endParaRPr>
          </a:p>
        </p:txBody>
      </p:sp>
      <p:cxnSp>
        <p:nvCxnSpPr>
          <p:cNvPr id="5" name="Straight Arrow Connector 4">
            <a:extLst>
              <a:ext uri="{FF2B5EF4-FFF2-40B4-BE49-F238E27FC236}">
                <a16:creationId xmlns:a16="http://schemas.microsoft.com/office/drawing/2014/main" id="{5D37DD55-BCF2-8138-C650-9B2E1DBE2FBF}"/>
              </a:ext>
            </a:extLst>
          </p:cNvPr>
          <p:cNvCxnSpPr/>
          <p:nvPr/>
        </p:nvCxnSpPr>
        <p:spPr>
          <a:xfrm>
            <a:off x="1465006" y="1528425"/>
            <a:ext cx="1014689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6" name="Picture 5" descr="A person in diving gear holding an object&#10;&#10;AI-generated content may be incorrect.">
            <a:extLst>
              <a:ext uri="{FF2B5EF4-FFF2-40B4-BE49-F238E27FC236}">
                <a16:creationId xmlns:a16="http://schemas.microsoft.com/office/drawing/2014/main" id="{80934CCC-421A-4BBD-6CF6-7C01916C041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941" l="9961" r="93555">
                        <a14:foregroundMark x1="41797" y1="24707" x2="41797" y2="24707"/>
                        <a14:foregroundMark x1="40234" y1="31250" x2="40234" y2="31250"/>
                        <a14:foregroundMark x1="25781" y1="33691" x2="25781" y2="33691"/>
                        <a14:foregroundMark x1="21289" y1="60645" x2="21289" y2="60645"/>
                        <a14:foregroundMark x1="60352" y1="41309" x2="60352" y2="41309"/>
                        <a14:foregroundMark x1="49414" y1="52344" x2="49414" y2="52344"/>
                        <a14:foregroundMark x1="45508" y1="29492" x2="45508" y2="29492"/>
                        <a14:foregroundMark x1="93555" y1="41602" x2="93555" y2="41602"/>
                        <a14:backgroundMark x1="47461" y1="30078" x2="47461" y2="30078"/>
                      </a14:backgroundRemoval>
                    </a14:imgEffect>
                  </a14:imgLayer>
                </a14:imgProps>
              </a:ext>
            </a:extLst>
          </a:blip>
          <a:stretch>
            <a:fillRect/>
          </a:stretch>
        </p:blipFill>
        <p:spPr>
          <a:xfrm>
            <a:off x="-50798" y="796413"/>
            <a:ext cx="1778001" cy="17780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31000">
              <a:srgbClr val="00B0F0"/>
            </a:gs>
            <a:gs pos="79000">
              <a:srgbClr val="00B0F0"/>
            </a:gs>
            <a:gs pos="58000">
              <a:schemeClr val="accent4">
                <a:lumMod val="40000"/>
                <a:lumOff val="60000"/>
              </a:schemeClr>
            </a:gs>
          </a:gsLst>
          <a:path path="circle">
            <a:fillToRect t="100000" r="100000"/>
          </a:path>
        </a:gradFill>
        <a:effectLst/>
      </p:bgPr>
    </p:bg>
    <p:spTree>
      <p:nvGrpSpPr>
        <p:cNvPr id="1" name="">
          <a:extLst>
            <a:ext uri="{FF2B5EF4-FFF2-40B4-BE49-F238E27FC236}">
              <a16:creationId xmlns:a16="http://schemas.microsoft.com/office/drawing/2014/main" id="{5533F1DC-DAB6-4B6C-ADDC-6DD1C93B8D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B590D1-5290-712F-4CCF-0FE0C1EF4D1D}"/>
              </a:ext>
            </a:extLst>
          </p:cNvPr>
          <p:cNvSpPr txBox="1">
            <a:spLocks noGrp="1"/>
          </p:cNvSpPr>
          <p:nvPr>
            <p:ph type="title"/>
          </p:nvPr>
        </p:nvSpPr>
        <p:spPr/>
        <p:txBody>
          <a:bodyPr/>
          <a:lstStyle/>
          <a:p>
            <a:r>
              <a:rPr lang="en-US">
                <a:latin typeface="Calibri "/>
              </a:rPr>
              <a:t>   Technological solution – UOWC</a:t>
            </a:r>
          </a:p>
        </p:txBody>
      </p:sp>
      <p:sp>
        <p:nvSpPr>
          <p:cNvPr id="9" name="Marcador de Posição de Conteúdo 8">
            <a:extLst>
              <a:ext uri="{FF2B5EF4-FFF2-40B4-BE49-F238E27FC236}">
                <a16:creationId xmlns:a16="http://schemas.microsoft.com/office/drawing/2014/main" id="{D64FA4C3-1CF4-B34F-DC13-034F2E370DAD}"/>
              </a:ext>
            </a:extLst>
          </p:cNvPr>
          <p:cNvSpPr>
            <a:spLocks noGrp="1"/>
          </p:cNvSpPr>
          <p:nvPr>
            <p:ph idx="4"/>
          </p:nvPr>
        </p:nvSpPr>
        <p:spPr>
          <a:xfrm>
            <a:off x="858173" y="4283937"/>
            <a:ext cx="10753724" cy="2091276"/>
          </a:xfrm>
        </p:spPr>
        <p:txBody>
          <a:bodyPr>
            <a:normAutofit/>
          </a:bodyPr>
          <a:lstStyle/>
          <a:p>
            <a:r>
              <a:rPr lang="en-US">
                <a:ea typeface="Calibri"/>
                <a:cs typeface="Calibri"/>
              </a:rPr>
              <a:t>UOWC has the advantage of using simpler modulation schemes, needing lower power, and having higher data rates at short ranges.</a:t>
            </a:r>
          </a:p>
        </p:txBody>
      </p:sp>
      <p:sp>
        <p:nvSpPr>
          <p:cNvPr id="4" name="Slide Number Placeholder 3">
            <a:extLst>
              <a:ext uri="{FF2B5EF4-FFF2-40B4-BE49-F238E27FC236}">
                <a16:creationId xmlns:a16="http://schemas.microsoft.com/office/drawing/2014/main" id="{D1636DBF-994A-3B17-BE37-143BAE1D8F8F}"/>
              </a:ext>
            </a:extLst>
          </p:cNvPr>
          <p:cNvSpPr>
            <a:spLocks noGrp="1"/>
          </p:cNvSpPr>
          <p:nvPr>
            <p:ph type="sldNum" sz="quarter" idx="8"/>
          </p:nvPr>
        </p:nvSpPr>
        <p:spPr/>
        <p:txBody>
          <a:bodyPr/>
          <a:lstStyle/>
          <a:p>
            <a:pPr lvl="0"/>
            <a:fld id="{8F5BEB92-D977-4DB3-96FF-C6549BD808AD}" type="slidenum">
              <a:rPr lang="pt-PT" b="1" dirty="0" smtClean="0">
                <a:solidFill>
                  <a:schemeClr val="tx1"/>
                </a:solidFill>
              </a:rPr>
              <a:t>5</a:t>
            </a:fld>
            <a:endParaRPr lang="pt-PT" b="1">
              <a:solidFill>
                <a:schemeClr val="tx1"/>
              </a:solidFill>
              <a:ea typeface="Calibri"/>
              <a:cs typeface="Calibri"/>
            </a:endParaRPr>
          </a:p>
        </p:txBody>
      </p:sp>
      <p:cxnSp>
        <p:nvCxnSpPr>
          <p:cNvPr id="5" name="Straight Arrow Connector 4">
            <a:extLst>
              <a:ext uri="{FF2B5EF4-FFF2-40B4-BE49-F238E27FC236}">
                <a16:creationId xmlns:a16="http://schemas.microsoft.com/office/drawing/2014/main" id="{81270AD2-1DE3-1EC0-C3A8-DB0CAEDCB7E6}"/>
              </a:ext>
            </a:extLst>
          </p:cNvPr>
          <p:cNvCxnSpPr/>
          <p:nvPr/>
        </p:nvCxnSpPr>
        <p:spPr>
          <a:xfrm>
            <a:off x="1465006" y="1528425"/>
            <a:ext cx="1014689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6" name="Picture 5" descr="A person in diving gear holding an object&#10;&#10;AI-generated content may be incorrect.">
            <a:extLst>
              <a:ext uri="{FF2B5EF4-FFF2-40B4-BE49-F238E27FC236}">
                <a16:creationId xmlns:a16="http://schemas.microsoft.com/office/drawing/2014/main" id="{48BD5C0F-D3F6-2E4D-06ED-FC1A7500BB1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941" l="9961" r="93555">
                        <a14:foregroundMark x1="41797" y1="24707" x2="41797" y2="24707"/>
                        <a14:foregroundMark x1="40234" y1="31250" x2="40234" y2="31250"/>
                        <a14:foregroundMark x1="25781" y1="33691" x2="25781" y2="33691"/>
                        <a14:foregroundMark x1="21289" y1="60645" x2="21289" y2="60645"/>
                        <a14:foregroundMark x1="60352" y1="41309" x2="60352" y2="41309"/>
                        <a14:foregroundMark x1="49414" y1="52344" x2="49414" y2="52344"/>
                        <a14:foregroundMark x1="45508" y1="29492" x2="45508" y2="29492"/>
                        <a14:foregroundMark x1="93555" y1="41602" x2="93555" y2="41602"/>
                        <a14:backgroundMark x1="47461" y1="30078" x2="47461" y2="30078"/>
                      </a14:backgroundRemoval>
                    </a14:imgEffect>
                  </a14:imgLayer>
                </a14:imgProps>
              </a:ext>
            </a:extLst>
          </a:blip>
          <a:stretch>
            <a:fillRect/>
          </a:stretch>
        </p:blipFill>
        <p:spPr>
          <a:xfrm>
            <a:off x="-50798" y="796413"/>
            <a:ext cx="1778001" cy="1778001"/>
          </a:xfrm>
          <a:prstGeom prst="rect">
            <a:avLst/>
          </a:prstGeom>
        </p:spPr>
      </p:pic>
      <p:sp>
        <p:nvSpPr>
          <p:cNvPr id="11" name="Marcador de Posição de Conteúdo 10">
            <a:extLst>
              <a:ext uri="{FF2B5EF4-FFF2-40B4-BE49-F238E27FC236}">
                <a16:creationId xmlns:a16="http://schemas.microsoft.com/office/drawing/2014/main" id="{CFD13EB1-0800-BAB2-C06B-B8895270D0AA}"/>
              </a:ext>
            </a:extLst>
          </p:cNvPr>
          <p:cNvSpPr>
            <a:spLocks noGrp="1"/>
          </p:cNvSpPr>
          <p:nvPr>
            <p:ph idx="2"/>
          </p:nvPr>
        </p:nvSpPr>
        <p:spPr>
          <a:xfrm>
            <a:off x="838202" y="2138302"/>
            <a:ext cx="10373647" cy="2008477"/>
          </a:xfrm>
        </p:spPr>
        <p:txBody>
          <a:bodyPr>
            <a:normAutofit/>
          </a:bodyPr>
          <a:lstStyle/>
          <a:p>
            <a:r>
              <a:rPr lang="pt-PT" err="1">
                <a:ea typeface="Calibri"/>
                <a:cs typeface="Calibri"/>
              </a:rPr>
              <a:t>The</a:t>
            </a:r>
            <a:r>
              <a:rPr lang="pt-PT">
                <a:ea typeface="Calibri"/>
                <a:cs typeface="Calibri"/>
              </a:rPr>
              <a:t> usual </a:t>
            </a:r>
            <a:r>
              <a:rPr lang="pt-PT" err="1">
                <a:ea typeface="Calibri"/>
                <a:cs typeface="Calibri"/>
              </a:rPr>
              <a:t>methods</a:t>
            </a:r>
            <a:r>
              <a:rPr lang="pt-PT">
                <a:ea typeface="Calibri"/>
                <a:cs typeface="Calibri"/>
              </a:rPr>
              <a:t> </a:t>
            </a:r>
            <a:r>
              <a:rPr lang="pt-PT" err="1">
                <a:ea typeface="Calibri"/>
                <a:cs typeface="Calibri"/>
              </a:rPr>
              <a:t>of</a:t>
            </a:r>
            <a:r>
              <a:rPr lang="pt-PT">
                <a:ea typeface="Calibri"/>
                <a:cs typeface="Calibri"/>
              </a:rPr>
              <a:t> wireless </a:t>
            </a:r>
            <a:r>
              <a:rPr lang="pt-PT" err="1">
                <a:ea typeface="Calibri"/>
                <a:cs typeface="Calibri"/>
              </a:rPr>
              <a:t>communication</a:t>
            </a:r>
            <a:r>
              <a:rPr lang="pt-PT">
                <a:ea typeface="Calibri"/>
                <a:cs typeface="Calibri"/>
              </a:rPr>
              <a:t> in </a:t>
            </a:r>
            <a:r>
              <a:rPr lang="pt-PT" err="1">
                <a:ea typeface="Calibri"/>
                <a:cs typeface="Calibri"/>
              </a:rPr>
              <a:t>an</a:t>
            </a:r>
            <a:r>
              <a:rPr lang="pt-PT">
                <a:ea typeface="Calibri"/>
                <a:cs typeface="Calibri"/>
              </a:rPr>
              <a:t> </a:t>
            </a:r>
            <a:r>
              <a:rPr lang="pt-PT" err="1">
                <a:ea typeface="Calibri"/>
                <a:cs typeface="Calibri"/>
              </a:rPr>
              <a:t>underwater</a:t>
            </a:r>
            <a:r>
              <a:rPr lang="pt-PT">
                <a:ea typeface="Calibri"/>
                <a:cs typeface="Calibri"/>
              </a:rPr>
              <a:t> </a:t>
            </a:r>
            <a:r>
              <a:rPr lang="pt-PT" err="1">
                <a:ea typeface="Calibri"/>
                <a:cs typeface="Calibri"/>
              </a:rPr>
              <a:t>environment</a:t>
            </a:r>
            <a:r>
              <a:rPr lang="pt-PT">
                <a:ea typeface="Calibri"/>
                <a:cs typeface="Calibri"/>
              </a:rPr>
              <a:t> are radio </a:t>
            </a:r>
            <a:r>
              <a:rPr lang="pt-PT" err="1">
                <a:ea typeface="Calibri"/>
                <a:cs typeface="Calibri"/>
              </a:rPr>
              <a:t>frequency</a:t>
            </a:r>
            <a:r>
              <a:rPr lang="pt-PT">
                <a:ea typeface="Calibri"/>
                <a:cs typeface="Calibri"/>
              </a:rPr>
              <a:t> (RF), </a:t>
            </a:r>
            <a:r>
              <a:rPr lang="pt-PT" err="1">
                <a:ea typeface="Calibri"/>
                <a:cs typeface="Calibri"/>
              </a:rPr>
              <a:t>sound</a:t>
            </a:r>
            <a:r>
              <a:rPr lang="pt-PT">
                <a:ea typeface="Calibri"/>
                <a:cs typeface="Calibri"/>
              </a:rPr>
              <a:t> (</a:t>
            </a:r>
            <a:r>
              <a:rPr lang="pt-PT" err="1">
                <a:ea typeface="Calibri"/>
                <a:cs typeface="Calibri"/>
              </a:rPr>
              <a:t>Acoustic</a:t>
            </a:r>
            <a:r>
              <a:rPr lang="pt-PT">
                <a:ea typeface="Calibri"/>
                <a:cs typeface="Calibri"/>
              </a:rPr>
              <a:t>) </a:t>
            </a:r>
            <a:r>
              <a:rPr lang="pt-PT" err="1">
                <a:ea typeface="Calibri"/>
                <a:cs typeface="Calibri"/>
              </a:rPr>
              <a:t>or</a:t>
            </a:r>
            <a:r>
              <a:rPr lang="pt-PT">
                <a:ea typeface="Calibri"/>
                <a:cs typeface="Calibri"/>
              </a:rPr>
              <a:t> </a:t>
            </a:r>
            <a:r>
              <a:rPr lang="pt-PT" err="1">
                <a:ea typeface="Calibri"/>
                <a:cs typeface="Calibri"/>
              </a:rPr>
              <a:t>hybrid</a:t>
            </a:r>
            <a:r>
              <a:rPr lang="pt-PT">
                <a:ea typeface="Calibri"/>
                <a:cs typeface="Calibri"/>
              </a:rPr>
              <a:t> (RF </a:t>
            </a:r>
            <a:r>
              <a:rPr lang="pt-PT" err="1">
                <a:ea typeface="Calibri"/>
                <a:cs typeface="Calibri"/>
              </a:rPr>
              <a:t>and</a:t>
            </a:r>
            <a:r>
              <a:rPr lang="pt-PT">
                <a:ea typeface="Calibri"/>
                <a:cs typeface="Calibri"/>
              </a:rPr>
              <a:t> </a:t>
            </a:r>
            <a:r>
              <a:rPr lang="pt-PT" err="1">
                <a:ea typeface="Calibri"/>
                <a:cs typeface="Calibri"/>
              </a:rPr>
              <a:t>Acoustic</a:t>
            </a:r>
            <a:r>
              <a:rPr lang="pt-PT">
                <a:ea typeface="Calibri"/>
                <a:cs typeface="Calibri"/>
              </a:rPr>
              <a:t>). A (</a:t>
            </a:r>
            <a:r>
              <a:rPr lang="pt-PT" err="1">
                <a:ea typeface="Calibri"/>
                <a:cs typeface="Calibri"/>
              </a:rPr>
              <a:t>comparatively</a:t>
            </a:r>
            <a:r>
              <a:rPr lang="pt-PT">
                <a:ea typeface="Calibri"/>
                <a:cs typeface="Calibri"/>
              </a:rPr>
              <a:t>) </a:t>
            </a:r>
            <a:r>
              <a:rPr lang="pt-PT" err="1">
                <a:ea typeface="Calibri"/>
                <a:cs typeface="Calibri"/>
              </a:rPr>
              <a:t>newer</a:t>
            </a:r>
            <a:r>
              <a:rPr lang="pt-PT">
                <a:ea typeface="Calibri"/>
                <a:cs typeface="Calibri"/>
              </a:rPr>
              <a:t> </a:t>
            </a:r>
            <a:r>
              <a:rPr lang="pt-PT" err="1">
                <a:ea typeface="Calibri"/>
                <a:cs typeface="Calibri"/>
              </a:rPr>
              <a:t>alternative</a:t>
            </a:r>
            <a:r>
              <a:rPr lang="pt-PT">
                <a:ea typeface="Calibri"/>
                <a:cs typeface="Calibri"/>
              </a:rPr>
              <a:t> </a:t>
            </a:r>
            <a:r>
              <a:rPr lang="pt-PT" err="1">
                <a:ea typeface="Calibri"/>
                <a:cs typeface="Calibri"/>
              </a:rPr>
              <a:t>currently</a:t>
            </a:r>
            <a:r>
              <a:rPr lang="pt-PT">
                <a:ea typeface="Calibri"/>
                <a:cs typeface="Calibri"/>
              </a:rPr>
              <a:t> </a:t>
            </a:r>
            <a:r>
              <a:rPr lang="pt-PT" err="1">
                <a:ea typeface="Calibri"/>
                <a:cs typeface="Calibri"/>
              </a:rPr>
              <a:t>being</a:t>
            </a:r>
            <a:r>
              <a:rPr lang="pt-PT">
                <a:ea typeface="Calibri"/>
                <a:cs typeface="Calibri"/>
              </a:rPr>
              <a:t> </a:t>
            </a:r>
            <a:r>
              <a:rPr lang="pt-PT" err="1">
                <a:ea typeface="Calibri"/>
                <a:cs typeface="Calibri"/>
              </a:rPr>
              <a:t>explored</a:t>
            </a:r>
            <a:r>
              <a:rPr lang="pt-PT">
                <a:ea typeface="Calibri"/>
                <a:cs typeface="Calibri"/>
              </a:rPr>
              <a:t> </a:t>
            </a:r>
            <a:r>
              <a:rPr lang="pt-PT" err="1">
                <a:ea typeface="Calibri"/>
                <a:cs typeface="Calibri"/>
              </a:rPr>
              <a:t>is</a:t>
            </a:r>
            <a:r>
              <a:rPr lang="pt-PT">
                <a:ea typeface="Calibri"/>
                <a:cs typeface="Calibri"/>
              </a:rPr>
              <a:t> </a:t>
            </a:r>
            <a:r>
              <a:rPr lang="pt-PT" err="1">
                <a:ea typeface="Calibri"/>
                <a:cs typeface="Calibri"/>
              </a:rPr>
              <a:t>optical</a:t>
            </a:r>
            <a:r>
              <a:rPr lang="pt-PT">
                <a:ea typeface="Calibri"/>
                <a:cs typeface="Calibri"/>
              </a:rPr>
              <a:t> </a:t>
            </a:r>
            <a:r>
              <a:rPr lang="pt-PT" err="1">
                <a:ea typeface="Calibri"/>
                <a:cs typeface="Calibri"/>
              </a:rPr>
              <a:t>communications</a:t>
            </a:r>
            <a:r>
              <a:rPr lang="pt-PT">
                <a:ea typeface="Calibri"/>
                <a:cs typeface="Calibri"/>
              </a:rPr>
              <a:t>.</a:t>
            </a:r>
          </a:p>
        </p:txBody>
      </p:sp>
    </p:spTree>
    <p:extLst>
      <p:ext uri="{BB962C8B-B14F-4D97-AF65-F5344CB8AC3E}">
        <p14:creationId xmlns:p14="http://schemas.microsoft.com/office/powerpoint/2010/main" val="1714716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31000">
              <a:srgbClr val="00B0F0"/>
            </a:gs>
            <a:gs pos="79000">
              <a:srgbClr val="00B0F0"/>
            </a:gs>
            <a:gs pos="58000">
              <a:schemeClr val="accent4">
                <a:lumMod val="40000"/>
                <a:lumOff val="60000"/>
              </a:schemeClr>
            </a:gs>
          </a:gsLst>
          <a:path path="circle">
            <a:fillToRect t="100000" r="100000"/>
          </a:path>
        </a:gradFill>
        <a:effectLst/>
      </p:bgPr>
    </p:bg>
    <p:spTree>
      <p:nvGrpSpPr>
        <p:cNvPr id="1" name="">
          <a:extLst>
            <a:ext uri="{FF2B5EF4-FFF2-40B4-BE49-F238E27FC236}">
              <a16:creationId xmlns:a16="http://schemas.microsoft.com/office/drawing/2014/main" id="{1A60D3BE-F67D-7B68-0080-9D578999A3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F04F80-EAC5-769C-3093-1284C263AE46}"/>
              </a:ext>
            </a:extLst>
          </p:cNvPr>
          <p:cNvSpPr txBox="1">
            <a:spLocks noGrp="1"/>
          </p:cNvSpPr>
          <p:nvPr>
            <p:ph type="title"/>
          </p:nvPr>
        </p:nvSpPr>
        <p:spPr>
          <a:xfrm>
            <a:off x="839783" y="365129"/>
            <a:ext cx="10772113" cy="1325559"/>
          </a:xfrm>
        </p:spPr>
        <p:txBody>
          <a:bodyPr/>
          <a:lstStyle/>
          <a:p>
            <a:r>
              <a:rPr lang="en-US">
                <a:latin typeface="Calibri "/>
              </a:rPr>
              <a:t>   Technological solution – Optical Wavelength</a:t>
            </a:r>
          </a:p>
        </p:txBody>
      </p:sp>
      <p:sp>
        <p:nvSpPr>
          <p:cNvPr id="7" name="Marcador de Posição do Texto 6">
            <a:extLst>
              <a:ext uri="{FF2B5EF4-FFF2-40B4-BE49-F238E27FC236}">
                <a16:creationId xmlns:a16="http://schemas.microsoft.com/office/drawing/2014/main" id="{53AB5750-AEE8-FE48-2D54-24FFA3868DB9}"/>
              </a:ext>
            </a:extLst>
          </p:cNvPr>
          <p:cNvSpPr>
            <a:spLocks noGrp="1"/>
          </p:cNvSpPr>
          <p:nvPr>
            <p:ph type="body" idx="1"/>
          </p:nvPr>
        </p:nvSpPr>
        <p:spPr/>
        <p:txBody>
          <a:bodyPr/>
          <a:lstStyle/>
          <a:p>
            <a:pPr algn="ctr"/>
            <a:r>
              <a:rPr lang="pt-PT">
                <a:ea typeface="Calibri"/>
                <a:cs typeface="Calibri"/>
              </a:rPr>
              <a:t>Conceptual role</a:t>
            </a:r>
          </a:p>
        </p:txBody>
      </p:sp>
      <p:sp>
        <p:nvSpPr>
          <p:cNvPr id="8" name="Marcador de Posição do Texto 7">
            <a:extLst>
              <a:ext uri="{FF2B5EF4-FFF2-40B4-BE49-F238E27FC236}">
                <a16:creationId xmlns:a16="http://schemas.microsoft.com/office/drawing/2014/main" id="{AA01A213-401B-87EC-B2AF-64B348F505E0}"/>
              </a:ext>
            </a:extLst>
          </p:cNvPr>
          <p:cNvSpPr>
            <a:spLocks noGrp="1"/>
          </p:cNvSpPr>
          <p:nvPr>
            <p:ph type="body" idx="3"/>
          </p:nvPr>
        </p:nvSpPr>
        <p:spPr/>
        <p:txBody>
          <a:bodyPr/>
          <a:lstStyle/>
          <a:p>
            <a:pPr algn="ctr"/>
            <a:r>
              <a:rPr lang="pt-PT" err="1">
                <a:ea typeface="Calibri"/>
                <a:cs typeface="Calibri"/>
              </a:rPr>
              <a:t>Reason</a:t>
            </a:r>
            <a:r>
              <a:rPr lang="pt-PT">
                <a:ea typeface="Calibri"/>
                <a:cs typeface="Calibri"/>
              </a:rPr>
              <a:t> for </a:t>
            </a:r>
            <a:r>
              <a:rPr lang="pt-PT" err="1">
                <a:ea typeface="Calibri"/>
                <a:cs typeface="Calibri"/>
              </a:rPr>
              <a:t>choosing</a:t>
            </a:r>
            <a:endParaRPr lang="pt-PT">
              <a:ea typeface="Calibri"/>
              <a:cs typeface="Calibri"/>
            </a:endParaRPr>
          </a:p>
        </p:txBody>
      </p:sp>
      <p:sp>
        <p:nvSpPr>
          <p:cNvPr id="9" name="Marcador de Posição de Conteúdo 8">
            <a:extLst>
              <a:ext uri="{FF2B5EF4-FFF2-40B4-BE49-F238E27FC236}">
                <a16:creationId xmlns:a16="http://schemas.microsoft.com/office/drawing/2014/main" id="{229A440B-6A83-7E66-E6F6-1B55EC85162C}"/>
              </a:ext>
            </a:extLst>
          </p:cNvPr>
          <p:cNvSpPr>
            <a:spLocks noGrp="1"/>
          </p:cNvSpPr>
          <p:nvPr>
            <p:ph idx="4"/>
          </p:nvPr>
        </p:nvSpPr>
        <p:spPr/>
        <p:txBody>
          <a:bodyPr>
            <a:normAutofit/>
          </a:bodyPr>
          <a:lstStyle/>
          <a:p>
            <a:r>
              <a:rPr lang="en-US">
                <a:ea typeface="Calibri"/>
                <a:cs typeface="Calibri"/>
              </a:rPr>
              <a:t>We picked the ≈500nm range (closer to green than blue) due to the available components for our use, and due to its lower attenuation on ocean water.</a:t>
            </a:r>
          </a:p>
        </p:txBody>
      </p:sp>
      <p:sp>
        <p:nvSpPr>
          <p:cNvPr id="4" name="Slide Number Placeholder 3">
            <a:extLst>
              <a:ext uri="{FF2B5EF4-FFF2-40B4-BE49-F238E27FC236}">
                <a16:creationId xmlns:a16="http://schemas.microsoft.com/office/drawing/2014/main" id="{6186E9E4-72FC-A9CF-4952-D7AA14CA63C9}"/>
              </a:ext>
            </a:extLst>
          </p:cNvPr>
          <p:cNvSpPr>
            <a:spLocks noGrp="1"/>
          </p:cNvSpPr>
          <p:nvPr>
            <p:ph type="sldNum" sz="quarter" idx="8"/>
          </p:nvPr>
        </p:nvSpPr>
        <p:spPr/>
        <p:txBody>
          <a:bodyPr/>
          <a:lstStyle/>
          <a:p>
            <a:pPr lvl="0"/>
            <a:fld id="{8F5BEB92-D977-4DB3-96FF-C6549BD808AD}" type="slidenum">
              <a:rPr lang="pt-PT" b="1" dirty="0" smtClean="0">
                <a:solidFill>
                  <a:schemeClr val="tx1"/>
                </a:solidFill>
              </a:rPr>
              <a:t>6</a:t>
            </a:fld>
            <a:endParaRPr lang="pt-PT" b="1">
              <a:solidFill>
                <a:schemeClr val="tx1"/>
              </a:solidFill>
            </a:endParaRPr>
          </a:p>
        </p:txBody>
      </p:sp>
      <p:cxnSp>
        <p:nvCxnSpPr>
          <p:cNvPr id="5" name="Straight Arrow Connector 4">
            <a:extLst>
              <a:ext uri="{FF2B5EF4-FFF2-40B4-BE49-F238E27FC236}">
                <a16:creationId xmlns:a16="http://schemas.microsoft.com/office/drawing/2014/main" id="{91B6AEE9-8124-9E82-EC6F-E8A4F5A2D8CF}"/>
              </a:ext>
            </a:extLst>
          </p:cNvPr>
          <p:cNvCxnSpPr/>
          <p:nvPr/>
        </p:nvCxnSpPr>
        <p:spPr>
          <a:xfrm>
            <a:off x="1465006" y="1528425"/>
            <a:ext cx="1014689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6" name="Picture 5" descr="A person in diving gear holding an object&#10;&#10;AI-generated content may be incorrect.">
            <a:extLst>
              <a:ext uri="{FF2B5EF4-FFF2-40B4-BE49-F238E27FC236}">
                <a16:creationId xmlns:a16="http://schemas.microsoft.com/office/drawing/2014/main" id="{75F825C6-664B-CF29-32ED-59C2D00472F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941" l="9961" r="93555">
                        <a14:foregroundMark x1="41797" y1="24707" x2="41797" y2="24707"/>
                        <a14:foregroundMark x1="40234" y1="31250" x2="40234" y2="31250"/>
                        <a14:foregroundMark x1="25781" y1="33691" x2="25781" y2="33691"/>
                        <a14:foregroundMark x1="21289" y1="60645" x2="21289" y2="60645"/>
                        <a14:foregroundMark x1="60352" y1="41309" x2="60352" y2="41309"/>
                        <a14:foregroundMark x1="49414" y1="52344" x2="49414" y2="52344"/>
                        <a14:foregroundMark x1="45508" y1="29492" x2="45508" y2="29492"/>
                        <a14:foregroundMark x1="93555" y1="41602" x2="93555" y2="41602"/>
                        <a14:backgroundMark x1="47461" y1="30078" x2="47461" y2="30078"/>
                      </a14:backgroundRemoval>
                    </a14:imgEffect>
                  </a14:imgLayer>
                </a14:imgProps>
              </a:ext>
            </a:extLst>
          </a:blip>
          <a:stretch>
            <a:fillRect/>
          </a:stretch>
        </p:blipFill>
        <p:spPr>
          <a:xfrm>
            <a:off x="-50798" y="796413"/>
            <a:ext cx="1778001" cy="1778001"/>
          </a:xfrm>
          <a:prstGeom prst="rect">
            <a:avLst/>
          </a:prstGeom>
        </p:spPr>
      </p:pic>
      <p:sp>
        <p:nvSpPr>
          <p:cNvPr id="11" name="Marcador de Posição de Conteúdo 10">
            <a:extLst>
              <a:ext uri="{FF2B5EF4-FFF2-40B4-BE49-F238E27FC236}">
                <a16:creationId xmlns:a16="http://schemas.microsoft.com/office/drawing/2014/main" id="{DA1F502A-53C9-3025-F26D-897E59EF8DE9}"/>
              </a:ext>
            </a:extLst>
          </p:cNvPr>
          <p:cNvSpPr>
            <a:spLocks noGrp="1"/>
          </p:cNvSpPr>
          <p:nvPr>
            <p:ph idx="2"/>
          </p:nvPr>
        </p:nvSpPr>
        <p:spPr/>
        <p:txBody>
          <a:bodyPr/>
          <a:lstStyle/>
          <a:p>
            <a:r>
              <a:rPr lang="pt-PT" err="1">
                <a:ea typeface="Calibri"/>
                <a:cs typeface="Calibri"/>
              </a:rPr>
              <a:t>The</a:t>
            </a:r>
            <a:r>
              <a:rPr lang="pt-PT">
                <a:ea typeface="Calibri"/>
                <a:cs typeface="Calibri"/>
              </a:rPr>
              <a:t> </a:t>
            </a:r>
            <a:r>
              <a:rPr lang="pt-PT" err="1">
                <a:ea typeface="Calibri"/>
                <a:cs typeface="Calibri"/>
              </a:rPr>
              <a:t>used</a:t>
            </a:r>
            <a:r>
              <a:rPr lang="pt-PT">
                <a:ea typeface="Calibri"/>
                <a:cs typeface="Calibri"/>
              </a:rPr>
              <a:t> </a:t>
            </a:r>
            <a:r>
              <a:rPr lang="pt-PT" err="1">
                <a:ea typeface="Calibri"/>
                <a:cs typeface="Calibri"/>
              </a:rPr>
              <a:t>wavelength</a:t>
            </a:r>
            <a:r>
              <a:rPr lang="pt-PT">
                <a:ea typeface="Calibri"/>
                <a:cs typeface="Calibri"/>
              </a:rPr>
              <a:t> </a:t>
            </a:r>
            <a:r>
              <a:rPr lang="pt-PT" err="1">
                <a:ea typeface="Calibri"/>
                <a:cs typeface="Calibri"/>
              </a:rPr>
              <a:t>is</a:t>
            </a:r>
            <a:r>
              <a:rPr lang="pt-PT">
                <a:ea typeface="Calibri"/>
                <a:cs typeface="Calibri"/>
              </a:rPr>
              <a:t> </a:t>
            </a:r>
            <a:r>
              <a:rPr lang="pt-PT" err="1">
                <a:ea typeface="Calibri"/>
                <a:cs typeface="Calibri"/>
              </a:rPr>
              <a:t>constrained</a:t>
            </a:r>
            <a:r>
              <a:rPr lang="pt-PT">
                <a:ea typeface="Calibri"/>
                <a:cs typeface="Calibri"/>
              </a:rPr>
              <a:t> </a:t>
            </a:r>
            <a:r>
              <a:rPr lang="pt-PT" err="1">
                <a:ea typeface="Calibri"/>
                <a:cs typeface="Calibri"/>
              </a:rPr>
              <a:t>by</a:t>
            </a:r>
            <a:r>
              <a:rPr lang="pt-PT">
                <a:ea typeface="Calibri"/>
                <a:cs typeface="Calibri"/>
              </a:rPr>
              <a:t> </a:t>
            </a:r>
            <a:r>
              <a:rPr lang="pt-PT" err="1">
                <a:ea typeface="Calibri"/>
                <a:cs typeface="Calibri"/>
              </a:rPr>
              <a:t>the</a:t>
            </a:r>
            <a:r>
              <a:rPr lang="pt-PT">
                <a:ea typeface="Calibri"/>
                <a:cs typeface="Calibri"/>
              </a:rPr>
              <a:t> </a:t>
            </a:r>
            <a:r>
              <a:rPr lang="pt-PT" err="1">
                <a:ea typeface="Calibri"/>
                <a:cs typeface="Calibri"/>
              </a:rPr>
              <a:t>medium</a:t>
            </a:r>
            <a:r>
              <a:rPr lang="pt-PT">
                <a:ea typeface="Calibri"/>
                <a:cs typeface="Calibri"/>
              </a:rPr>
              <a:t> (</a:t>
            </a:r>
            <a:r>
              <a:rPr lang="pt-PT" err="1">
                <a:ea typeface="Calibri"/>
                <a:cs typeface="Calibri"/>
              </a:rPr>
              <a:t>underwater</a:t>
            </a:r>
            <a:r>
              <a:rPr lang="pt-PT">
                <a:ea typeface="Calibri"/>
                <a:cs typeface="Calibri"/>
              </a:rPr>
              <a:t>). In </a:t>
            </a:r>
            <a:r>
              <a:rPr lang="pt-PT" err="1">
                <a:ea typeface="Calibri"/>
                <a:cs typeface="Calibri"/>
              </a:rPr>
              <a:t>our</a:t>
            </a:r>
            <a:r>
              <a:rPr lang="pt-PT">
                <a:ea typeface="Calibri"/>
                <a:cs typeface="Calibri"/>
              </a:rPr>
              <a:t> case, </a:t>
            </a:r>
            <a:r>
              <a:rPr lang="pt-PT" err="1">
                <a:ea typeface="Calibri"/>
                <a:cs typeface="Calibri"/>
              </a:rPr>
              <a:t>we</a:t>
            </a:r>
            <a:r>
              <a:rPr lang="pt-PT">
                <a:ea typeface="Calibri"/>
                <a:cs typeface="Calibri"/>
              </a:rPr>
              <a:t> are </a:t>
            </a:r>
            <a:r>
              <a:rPr lang="pt-PT" err="1">
                <a:ea typeface="Calibri"/>
                <a:cs typeface="Calibri"/>
              </a:rPr>
              <a:t>using</a:t>
            </a:r>
            <a:r>
              <a:rPr lang="pt-PT">
                <a:ea typeface="Calibri"/>
                <a:cs typeface="Calibri"/>
              </a:rPr>
              <a:t> </a:t>
            </a:r>
            <a:r>
              <a:rPr lang="pt-PT" err="1">
                <a:ea typeface="Calibri"/>
                <a:cs typeface="Calibri"/>
              </a:rPr>
              <a:t>visible</a:t>
            </a:r>
            <a:r>
              <a:rPr lang="pt-PT">
                <a:ea typeface="Calibri"/>
                <a:cs typeface="Calibri"/>
              </a:rPr>
              <a:t> light (380 - 750).</a:t>
            </a:r>
          </a:p>
          <a:p>
            <a:r>
              <a:rPr lang="pt-PT">
                <a:ea typeface="Calibri"/>
                <a:cs typeface="Calibri"/>
              </a:rPr>
              <a:t>Some </a:t>
            </a:r>
            <a:r>
              <a:rPr lang="pt-PT" err="1">
                <a:ea typeface="Calibri"/>
                <a:cs typeface="Calibri"/>
              </a:rPr>
              <a:t>wavelengths</a:t>
            </a:r>
            <a:r>
              <a:rPr lang="pt-PT">
                <a:ea typeface="Calibri"/>
                <a:cs typeface="Calibri"/>
              </a:rPr>
              <a:t> </a:t>
            </a:r>
            <a:r>
              <a:rPr lang="pt-PT" err="1">
                <a:ea typeface="Calibri"/>
                <a:cs typeface="Calibri"/>
              </a:rPr>
              <a:t>will</a:t>
            </a:r>
            <a:r>
              <a:rPr lang="pt-PT">
                <a:ea typeface="Calibri"/>
                <a:cs typeface="Calibri"/>
              </a:rPr>
              <a:t> </a:t>
            </a:r>
            <a:r>
              <a:rPr lang="pt-PT" err="1">
                <a:ea typeface="Calibri"/>
                <a:cs typeface="Calibri"/>
              </a:rPr>
              <a:t>be</a:t>
            </a:r>
            <a:r>
              <a:rPr lang="pt-PT">
                <a:ea typeface="Calibri"/>
                <a:cs typeface="Calibri"/>
              </a:rPr>
              <a:t> </a:t>
            </a:r>
            <a:r>
              <a:rPr lang="pt-PT" err="1">
                <a:ea typeface="Calibri"/>
                <a:cs typeface="Calibri"/>
              </a:rPr>
              <a:t>better</a:t>
            </a:r>
            <a:r>
              <a:rPr lang="pt-PT">
                <a:ea typeface="Calibri"/>
                <a:cs typeface="Calibri"/>
              </a:rPr>
              <a:t> </a:t>
            </a:r>
            <a:r>
              <a:rPr lang="pt-PT" err="1">
                <a:ea typeface="Calibri"/>
                <a:cs typeface="Calibri"/>
              </a:rPr>
              <a:t>suited</a:t>
            </a:r>
            <a:r>
              <a:rPr lang="pt-PT">
                <a:ea typeface="Calibri"/>
                <a:cs typeface="Calibri"/>
              </a:rPr>
              <a:t> for </a:t>
            </a:r>
            <a:r>
              <a:rPr lang="pt-PT" err="1">
                <a:ea typeface="Calibri"/>
                <a:cs typeface="Calibri"/>
              </a:rPr>
              <a:t>specific</a:t>
            </a:r>
            <a:r>
              <a:rPr lang="pt-PT">
                <a:ea typeface="Calibri"/>
                <a:cs typeface="Calibri"/>
              </a:rPr>
              <a:t> </a:t>
            </a:r>
            <a:r>
              <a:rPr lang="pt-PT" err="1">
                <a:ea typeface="Calibri"/>
                <a:cs typeface="Calibri"/>
              </a:rPr>
              <a:t>water</a:t>
            </a:r>
            <a:r>
              <a:rPr lang="pt-PT">
                <a:ea typeface="Calibri"/>
                <a:cs typeface="Calibri"/>
              </a:rPr>
              <a:t> </a:t>
            </a:r>
            <a:r>
              <a:rPr lang="pt-PT" err="1">
                <a:ea typeface="Calibri"/>
                <a:cs typeface="Calibri"/>
              </a:rPr>
              <a:t>conditions</a:t>
            </a:r>
            <a:r>
              <a:rPr lang="pt-PT">
                <a:ea typeface="Calibri"/>
                <a:cs typeface="Calibri"/>
              </a:rPr>
              <a:t> </a:t>
            </a:r>
            <a:r>
              <a:rPr lang="pt-PT" err="1">
                <a:ea typeface="Calibri"/>
                <a:cs typeface="Calibri"/>
              </a:rPr>
              <a:t>than</a:t>
            </a:r>
            <a:r>
              <a:rPr lang="pt-PT">
                <a:ea typeface="Calibri"/>
                <a:cs typeface="Calibri"/>
              </a:rPr>
              <a:t> </a:t>
            </a:r>
            <a:r>
              <a:rPr lang="pt-PT" err="1">
                <a:ea typeface="Calibri"/>
                <a:cs typeface="Calibri"/>
              </a:rPr>
              <a:t>others</a:t>
            </a:r>
            <a:r>
              <a:rPr lang="pt-PT">
                <a:ea typeface="Calibri"/>
                <a:cs typeface="Calibri"/>
              </a:rPr>
              <a:t>.</a:t>
            </a:r>
          </a:p>
        </p:txBody>
      </p:sp>
    </p:spTree>
    <p:extLst>
      <p:ext uri="{BB962C8B-B14F-4D97-AF65-F5344CB8AC3E}">
        <p14:creationId xmlns:p14="http://schemas.microsoft.com/office/powerpoint/2010/main" val="3507971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31000">
              <a:srgbClr val="00B0F0"/>
            </a:gs>
            <a:gs pos="79000">
              <a:srgbClr val="00B0F0"/>
            </a:gs>
            <a:gs pos="58000">
              <a:schemeClr val="accent4">
                <a:lumMod val="40000"/>
                <a:lumOff val="60000"/>
              </a:schemeClr>
            </a:gs>
          </a:gsLst>
          <a:path path="circle">
            <a:fillToRect t="100000" r="100000"/>
          </a:path>
        </a:gradFill>
        <a:effectLst/>
      </p:bgPr>
    </p:bg>
    <p:spTree>
      <p:nvGrpSpPr>
        <p:cNvPr id="1" name="">
          <a:extLst>
            <a:ext uri="{FF2B5EF4-FFF2-40B4-BE49-F238E27FC236}">
              <a16:creationId xmlns:a16="http://schemas.microsoft.com/office/drawing/2014/main" id="{50312ECE-5E85-B6EC-EF83-30576E4BD2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6BAF96-E808-560E-CD35-1802D0FF58E2}"/>
              </a:ext>
            </a:extLst>
          </p:cNvPr>
          <p:cNvSpPr txBox="1">
            <a:spLocks noGrp="1"/>
          </p:cNvSpPr>
          <p:nvPr>
            <p:ph type="title"/>
          </p:nvPr>
        </p:nvSpPr>
        <p:spPr/>
        <p:txBody>
          <a:bodyPr/>
          <a:lstStyle/>
          <a:p>
            <a:r>
              <a:rPr lang="en-US">
                <a:latin typeface="Calibri "/>
              </a:rPr>
              <a:t>   Technological solution – Signal Processing</a:t>
            </a:r>
          </a:p>
        </p:txBody>
      </p:sp>
      <p:sp>
        <p:nvSpPr>
          <p:cNvPr id="7" name="Marcador de Posição do Texto 6">
            <a:extLst>
              <a:ext uri="{FF2B5EF4-FFF2-40B4-BE49-F238E27FC236}">
                <a16:creationId xmlns:a16="http://schemas.microsoft.com/office/drawing/2014/main" id="{741B95FF-E214-0B43-E5DD-D7799F6E5CE7}"/>
              </a:ext>
            </a:extLst>
          </p:cNvPr>
          <p:cNvSpPr>
            <a:spLocks noGrp="1"/>
          </p:cNvSpPr>
          <p:nvPr>
            <p:ph type="body" idx="1"/>
          </p:nvPr>
        </p:nvSpPr>
        <p:spPr/>
        <p:txBody>
          <a:bodyPr/>
          <a:lstStyle/>
          <a:p>
            <a:pPr algn="ctr"/>
            <a:r>
              <a:rPr lang="pt-PT">
                <a:ea typeface="Calibri"/>
                <a:cs typeface="Calibri"/>
              </a:rPr>
              <a:t>Conceptual role</a:t>
            </a:r>
          </a:p>
        </p:txBody>
      </p:sp>
      <p:sp>
        <p:nvSpPr>
          <p:cNvPr id="3" name="Content Placeholder 2">
            <a:extLst>
              <a:ext uri="{FF2B5EF4-FFF2-40B4-BE49-F238E27FC236}">
                <a16:creationId xmlns:a16="http://schemas.microsoft.com/office/drawing/2014/main" id="{85A44D85-29D4-558C-21FE-9FCF127276A5}"/>
              </a:ext>
            </a:extLst>
          </p:cNvPr>
          <p:cNvSpPr txBox="1">
            <a:spLocks noGrp="1"/>
          </p:cNvSpPr>
          <p:nvPr>
            <p:ph idx="2"/>
          </p:nvPr>
        </p:nvSpPr>
        <p:spPr/>
        <p:txBody>
          <a:bodyPr>
            <a:normAutofit/>
          </a:bodyPr>
          <a:lstStyle/>
          <a:p>
            <a:pPr marL="457200" indent="-457200"/>
            <a:r>
              <a:rPr lang="en-US">
                <a:ea typeface="Calibri"/>
                <a:cs typeface="Calibri"/>
              </a:rPr>
              <a:t>We will be using an MCU to process audio signals in real time and modulate and de-modulate the outgoing and incoming signals. </a:t>
            </a:r>
            <a:endParaRPr lang="pt-PT"/>
          </a:p>
          <a:p>
            <a:pPr marL="0" indent="0">
              <a:buNone/>
            </a:pPr>
            <a:endParaRPr lang="en-US">
              <a:ea typeface="Calibri"/>
              <a:cs typeface="Calibri"/>
            </a:endParaRPr>
          </a:p>
          <a:p>
            <a:pPr marL="0" lvl="0" indent="0">
              <a:buNone/>
            </a:pPr>
            <a:endParaRPr lang="en-US">
              <a:ea typeface="Calibri"/>
              <a:cs typeface="Calibri"/>
            </a:endParaRPr>
          </a:p>
          <a:p>
            <a:endParaRPr lang="en-US">
              <a:ea typeface="Calibri"/>
              <a:cs typeface="Calibri"/>
            </a:endParaRPr>
          </a:p>
          <a:p>
            <a:pPr marL="0" indent="0">
              <a:buNone/>
            </a:pPr>
            <a:endParaRPr lang="en-US">
              <a:ea typeface="Calibri"/>
              <a:cs typeface="Calibri"/>
            </a:endParaRPr>
          </a:p>
          <a:p>
            <a:pPr marL="0" indent="0">
              <a:buNone/>
            </a:pPr>
            <a:endParaRPr lang="en-US">
              <a:ea typeface="Calibri"/>
              <a:cs typeface="Calibri"/>
            </a:endParaRPr>
          </a:p>
          <a:p>
            <a:pPr marL="0" indent="0">
              <a:buNone/>
            </a:pPr>
            <a:endParaRPr lang="en-US">
              <a:ea typeface="Calibri"/>
              <a:cs typeface="Calibri"/>
            </a:endParaRPr>
          </a:p>
          <a:p>
            <a:pPr marL="0" indent="0">
              <a:buNone/>
            </a:pPr>
            <a:endParaRPr lang="en-US">
              <a:ea typeface="Calibri"/>
              <a:cs typeface="Calibri"/>
            </a:endParaRPr>
          </a:p>
          <a:p>
            <a:pPr marL="0" indent="0">
              <a:buNone/>
            </a:pPr>
            <a:endParaRPr lang="en-US">
              <a:ea typeface="Calibri"/>
              <a:cs typeface="Calibri"/>
            </a:endParaRPr>
          </a:p>
        </p:txBody>
      </p:sp>
      <p:sp>
        <p:nvSpPr>
          <p:cNvPr id="8" name="Marcador de Posição do Texto 7">
            <a:extLst>
              <a:ext uri="{FF2B5EF4-FFF2-40B4-BE49-F238E27FC236}">
                <a16:creationId xmlns:a16="http://schemas.microsoft.com/office/drawing/2014/main" id="{C96F0B21-CAD0-88C1-BCC4-85B9DC18236E}"/>
              </a:ext>
            </a:extLst>
          </p:cNvPr>
          <p:cNvSpPr>
            <a:spLocks noGrp="1"/>
          </p:cNvSpPr>
          <p:nvPr>
            <p:ph type="body" idx="3"/>
          </p:nvPr>
        </p:nvSpPr>
        <p:spPr/>
        <p:txBody>
          <a:bodyPr/>
          <a:lstStyle/>
          <a:p>
            <a:pPr algn="ctr"/>
            <a:r>
              <a:rPr lang="pt-PT" err="1">
                <a:ea typeface="Calibri"/>
                <a:cs typeface="Calibri"/>
              </a:rPr>
              <a:t>Reason</a:t>
            </a:r>
            <a:r>
              <a:rPr lang="pt-PT">
                <a:ea typeface="Calibri"/>
                <a:cs typeface="Calibri"/>
              </a:rPr>
              <a:t> for </a:t>
            </a:r>
            <a:r>
              <a:rPr lang="pt-PT" err="1">
                <a:ea typeface="Calibri"/>
                <a:cs typeface="Calibri"/>
              </a:rPr>
              <a:t>Choosing</a:t>
            </a:r>
            <a:endParaRPr lang="pt-PT">
              <a:ea typeface="Calibri"/>
              <a:cs typeface="Calibri"/>
            </a:endParaRPr>
          </a:p>
        </p:txBody>
      </p:sp>
      <p:sp>
        <p:nvSpPr>
          <p:cNvPr id="9" name="Marcador de Posição de Conteúdo 8">
            <a:extLst>
              <a:ext uri="{FF2B5EF4-FFF2-40B4-BE49-F238E27FC236}">
                <a16:creationId xmlns:a16="http://schemas.microsoft.com/office/drawing/2014/main" id="{B89C6437-6D3E-C7B4-53CE-4D7538E9566F}"/>
              </a:ext>
            </a:extLst>
          </p:cNvPr>
          <p:cNvSpPr>
            <a:spLocks noGrp="1"/>
          </p:cNvSpPr>
          <p:nvPr>
            <p:ph idx="4"/>
          </p:nvPr>
        </p:nvSpPr>
        <p:spPr/>
        <p:txBody>
          <a:bodyPr>
            <a:normAutofit/>
          </a:bodyPr>
          <a:lstStyle/>
          <a:p>
            <a:r>
              <a:rPr lang="en-US">
                <a:ea typeface="Calibri"/>
                <a:cs typeface="Calibri"/>
              </a:rPr>
              <a:t>We picked the Raspberry PI Pico (For now) due to its sufficient computational power at low price.</a:t>
            </a:r>
            <a:endParaRPr lang="pt-PT"/>
          </a:p>
        </p:txBody>
      </p:sp>
      <p:sp>
        <p:nvSpPr>
          <p:cNvPr id="4" name="Slide Number Placeholder 3">
            <a:extLst>
              <a:ext uri="{FF2B5EF4-FFF2-40B4-BE49-F238E27FC236}">
                <a16:creationId xmlns:a16="http://schemas.microsoft.com/office/drawing/2014/main" id="{8523CDBF-138D-07F9-832C-39DAF70417EE}"/>
              </a:ext>
            </a:extLst>
          </p:cNvPr>
          <p:cNvSpPr>
            <a:spLocks noGrp="1"/>
          </p:cNvSpPr>
          <p:nvPr>
            <p:ph type="sldNum" sz="quarter" idx="8"/>
          </p:nvPr>
        </p:nvSpPr>
        <p:spPr/>
        <p:txBody>
          <a:bodyPr/>
          <a:lstStyle/>
          <a:p>
            <a:pPr lvl="0"/>
            <a:fld id="{8F5BEB92-D977-4DB3-96FF-C6549BD808AD}" type="slidenum">
              <a:rPr lang="pt-PT" b="1" dirty="0" smtClean="0">
                <a:solidFill>
                  <a:schemeClr val="tx1"/>
                </a:solidFill>
              </a:rPr>
              <a:t>7</a:t>
            </a:fld>
            <a:endParaRPr lang="pt-PT" b="1">
              <a:solidFill>
                <a:schemeClr val="tx1"/>
              </a:solidFill>
            </a:endParaRPr>
          </a:p>
        </p:txBody>
      </p:sp>
      <p:cxnSp>
        <p:nvCxnSpPr>
          <p:cNvPr id="5" name="Straight Arrow Connector 4">
            <a:extLst>
              <a:ext uri="{FF2B5EF4-FFF2-40B4-BE49-F238E27FC236}">
                <a16:creationId xmlns:a16="http://schemas.microsoft.com/office/drawing/2014/main" id="{17894FEC-5954-D10A-32A0-E432DF9674BA}"/>
              </a:ext>
            </a:extLst>
          </p:cNvPr>
          <p:cNvCxnSpPr/>
          <p:nvPr/>
        </p:nvCxnSpPr>
        <p:spPr>
          <a:xfrm>
            <a:off x="1465006" y="1528425"/>
            <a:ext cx="1014689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6" name="Picture 5" descr="A person in diving gear holding an object&#10;&#10;AI-generated content may be incorrect.">
            <a:extLst>
              <a:ext uri="{FF2B5EF4-FFF2-40B4-BE49-F238E27FC236}">
                <a16:creationId xmlns:a16="http://schemas.microsoft.com/office/drawing/2014/main" id="{6104DA84-1F97-0749-90EB-A6C9EDE3864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941" l="9961" r="93555">
                        <a14:foregroundMark x1="41797" y1="24707" x2="41797" y2="24707"/>
                        <a14:foregroundMark x1="40234" y1="31250" x2="40234" y2="31250"/>
                        <a14:foregroundMark x1="25781" y1="33691" x2="25781" y2="33691"/>
                        <a14:foregroundMark x1="21289" y1="60645" x2="21289" y2="60645"/>
                        <a14:foregroundMark x1="60352" y1="41309" x2="60352" y2="41309"/>
                        <a14:foregroundMark x1="49414" y1="52344" x2="49414" y2="52344"/>
                        <a14:foregroundMark x1="45508" y1="29492" x2="45508" y2="29492"/>
                        <a14:foregroundMark x1="93555" y1="41602" x2="93555" y2="41602"/>
                        <a14:backgroundMark x1="47461" y1="30078" x2="47461" y2="30078"/>
                      </a14:backgroundRemoval>
                    </a14:imgEffect>
                  </a14:imgLayer>
                </a14:imgProps>
              </a:ext>
            </a:extLst>
          </a:blip>
          <a:stretch>
            <a:fillRect/>
          </a:stretch>
        </p:blipFill>
        <p:spPr>
          <a:xfrm>
            <a:off x="-50798" y="796413"/>
            <a:ext cx="1778001" cy="1778001"/>
          </a:xfrm>
          <a:prstGeom prst="rect">
            <a:avLst/>
          </a:prstGeom>
        </p:spPr>
      </p:pic>
    </p:spTree>
    <p:extLst>
      <p:ext uri="{BB962C8B-B14F-4D97-AF65-F5344CB8AC3E}">
        <p14:creationId xmlns:p14="http://schemas.microsoft.com/office/powerpoint/2010/main" val="1972079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31000">
              <a:srgbClr val="00B0F0"/>
            </a:gs>
            <a:gs pos="79000">
              <a:srgbClr val="00B0F0"/>
            </a:gs>
            <a:gs pos="58000">
              <a:schemeClr val="accent4">
                <a:lumMod val="40000"/>
                <a:lumOff val="60000"/>
              </a:schemeClr>
            </a:gs>
          </a:gsLst>
          <a:path path="circle">
            <a:fillToRect t="100000" r="100000"/>
          </a:path>
        </a:gradFill>
        <a:effectLst/>
      </p:bgPr>
    </p:bg>
    <p:spTree>
      <p:nvGrpSpPr>
        <p:cNvPr id="1" name="">
          <a:extLst>
            <a:ext uri="{FF2B5EF4-FFF2-40B4-BE49-F238E27FC236}">
              <a16:creationId xmlns:a16="http://schemas.microsoft.com/office/drawing/2014/main" id="{811218FF-76AC-5302-2B3E-2003CED72C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FB4EBF-54BC-F02C-007E-294913D43378}"/>
              </a:ext>
            </a:extLst>
          </p:cNvPr>
          <p:cNvSpPr txBox="1">
            <a:spLocks noGrp="1"/>
          </p:cNvSpPr>
          <p:nvPr>
            <p:ph type="title"/>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   Technological solution – ECC Algorithm</a:t>
            </a:r>
          </a:p>
        </p:txBody>
      </p:sp>
      <p:sp>
        <p:nvSpPr>
          <p:cNvPr id="7" name="Marcador de Posição do Texto 6">
            <a:extLst>
              <a:ext uri="{FF2B5EF4-FFF2-40B4-BE49-F238E27FC236}">
                <a16:creationId xmlns:a16="http://schemas.microsoft.com/office/drawing/2014/main" id="{5ED1E52D-C06C-C9F6-AB6C-FF5FE0EACD7F}"/>
              </a:ext>
            </a:extLst>
          </p:cNvPr>
          <p:cNvSpPr>
            <a:spLocks noGrp="1"/>
          </p:cNvSpPr>
          <p:nvPr>
            <p:ph type="body" idx="1"/>
          </p:nvPr>
        </p:nvSpPr>
        <p:spPr/>
        <p:txBody>
          <a:bodyPr/>
          <a:lstStyle/>
          <a:p>
            <a:pPr algn="ctr"/>
            <a:r>
              <a:rPr lang="pt-PT">
                <a:ea typeface="Calibri"/>
                <a:cs typeface="Calibri"/>
              </a:rPr>
              <a:t>Conceptual Role</a:t>
            </a:r>
          </a:p>
        </p:txBody>
      </p:sp>
      <p:sp>
        <p:nvSpPr>
          <p:cNvPr id="8" name="Marcador de Posição do Texto 7">
            <a:extLst>
              <a:ext uri="{FF2B5EF4-FFF2-40B4-BE49-F238E27FC236}">
                <a16:creationId xmlns:a16="http://schemas.microsoft.com/office/drawing/2014/main" id="{7EFFBF7B-218E-1E99-B1CD-A2E4C394C383}"/>
              </a:ext>
            </a:extLst>
          </p:cNvPr>
          <p:cNvSpPr>
            <a:spLocks noGrp="1"/>
          </p:cNvSpPr>
          <p:nvPr>
            <p:ph type="body" idx="3"/>
          </p:nvPr>
        </p:nvSpPr>
        <p:spPr/>
        <p:txBody>
          <a:bodyPr/>
          <a:lstStyle/>
          <a:p>
            <a:pPr algn="ctr"/>
            <a:r>
              <a:rPr lang="pt-PT" err="1">
                <a:ea typeface="Calibri"/>
                <a:cs typeface="Calibri"/>
              </a:rPr>
              <a:t>Reason</a:t>
            </a:r>
            <a:r>
              <a:rPr lang="pt-PT">
                <a:ea typeface="Calibri"/>
                <a:cs typeface="Calibri"/>
              </a:rPr>
              <a:t> for </a:t>
            </a:r>
            <a:r>
              <a:rPr lang="pt-PT" err="1">
                <a:ea typeface="Calibri"/>
                <a:cs typeface="Calibri"/>
              </a:rPr>
              <a:t>choosing</a:t>
            </a:r>
            <a:endParaRPr lang="pt-PT">
              <a:ea typeface="Calibri"/>
              <a:cs typeface="Calibri"/>
            </a:endParaRPr>
          </a:p>
        </p:txBody>
      </p:sp>
      <p:sp>
        <p:nvSpPr>
          <p:cNvPr id="9" name="Marcador de Posição de Conteúdo 8">
            <a:extLst>
              <a:ext uri="{FF2B5EF4-FFF2-40B4-BE49-F238E27FC236}">
                <a16:creationId xmlns:a16="http://schemas.microsoft.com/office/drawing/2014/main" id="{CE54775A-0485-5E6F-2C02-86D68CD4D7C9}"/>
              </a:ext>
            </a:extLst>
          </p:cNvPr>
          <p:cNvSpPr>
            <a:spLocks noGrp="1"/>
          </p:cNvSpPr>
          <p:nvPr>
            <p:ph idx="4"/>
          </p:nvPr>
        </p:nvSpPr>
        <p:spPr/>
        <p:txBody>
          <a:bodyPr>
            <a:normAutofit/>
          </a:bodyPr>
          <a:lstStyle/>
          <a:p>
            <a:r>
              <a:rPr lang="en-US">
                <a:ea typeface="Calibri"/>
                <a:cs typeface="Calibri"/>
              </a:rPr>
              <a:t>We are going to use the hamming (7,4) algorithm, because it is simple, low cost, and effective.</a:t>
            </a:r>
          </a:p>
          <a:p>
            <a:r>
              <a:rPr lang="en-US">
                <a:ea typeface="Calibri"/>
                <a:cs typeface="Calibri"/>
              </a:rPr>
              <a:t>We will also (possibly) be using interleaving to circumvent burst errors.</a:t>
            </a:r>
          </a:p>
        </p:txBody>
      </p:sp>
      <p:sp>
        <p:nvSpPr>
          <p:cNvPr id="4" name="Slide Number Placeholder 3">
            <a:extLst>
              <a:ext uri="{FF2B5EF4-FFF2-40B4-BE49-F238E27FC236}">
                <a16:creationId xmlns:a16="http://schemas.microsoft.com/office/drawing/2014/main" id="{FEA1DF4F-0B71-5C5D-C781-DE11B88802A0}"/>
              </a:ext>
            </a:extLst>
          </p:cNvPr>
          <p:cNvSpPr>
            <a:spLocks noGrp="1"/>
          </p:cNvSpPr>
          <p:nvPr>
            <p:ph type="sldNum" sz="quarter" idx="8"/>
          </p:nvPr>
        </p:nvSpPr>
        <p:spPr>
          <a:xfrm>
            <a:off x="8610603" y="6331367"/>
            <a:ext cx="2743200" cy="365129"/>
          </a:xfrm>
        </p:spPr>
        <p:txBody>
          <a:bodyPr/>
          <a:lstStyle/>
          <a:p>
            <a:pPr lvl="0"/>
            <a:fld id="{8F5BEB92-D977-4DB3-96FF-C6549BD808AD}" type="slidenum">
              <a:rPr lang="pt-PT" b="1" dirty="0" smtClean="0">
                <a:solidFill>
                  <a:schemeClr val="tx1"/>
                </a:solidFill>
              </a:rPr>
              <a:t>8</a:t>
            </a:fld>
            <a:endParaRPr lang="pt-PT" b="1">
              <a:solidFill>
                <a:schemeClr val="tx1"/>
              </a:solidFill>
            </a:endParaRPr>
          </a:p>
        </p:txBody>
      </p:sp>
      <p:cxnSp>
        <p:nvCxnSpPr>
          <p:cNvPr id="5" name="Straight Arrow Connector 4">
            <a:extLst>
              <a:ext uri="{FF2B5EF4-FFF2-40B4-BE49-F238E27FC236}">
                <a16:creationId xmlns:a16="http://schemas.microsoft.com/office/drawing/2014/main" id="{ED0FC15A-6304-37EA-8702-2C37DE13C1F0}"/>
              </a:ext>
            </a:extLst>
          </p:cNvPr>
          <p:cNvCxnSpPr/>
          <p:nvPr/>
        </p:nvCxnSpPr>
        <p:spPr>
          <a:xfrm>
            <a:off x="1465006" y="1528425"/>
            <a:ext cx="1014689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6" name="Picture 5" descr="A person in diving gear holding an object&#10;&#10;AI-generated content may be incorrect.">
            <a:extLst>
              <a:ext uri="{FF2B5EF4-FFF2-40B4-BE49-F238E27FC236}">
                <a16:creationId xmlns:a16="http://schemas.microsoft.com/office/drawing/2014/main" id="{C7AF1C98-8FAC-178E-4D0C-CCDF208E33D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941" l="9961" r="93555">
                        <a14:foregroundMark x1="41797" y1="24707" x2="41797" y2="24707"/>
                        <a14:foregroundMark x1="40234" y1="31250" x2="40234" y2="31250"/>
                        <a14:foregroundMark x1="25781" y1="33691" x2="25781" y2="33691"/>
                        <a14:foregroundMark x1="21289" y1="60645" x2="21289" y2="60645"/>
                        <a14:foregroundMark x1="60352" y1="41309" x2="60352" y2="41309"/>
                        <a14:foregroundMark x1="49414" y1="52344" x2="49414" y2="52344"/>
                        <a14:foregroundMark x1="45508" y1="29492" x2="45508" y2="29492"/>
                        <a14:foregroundMark x1="93555" y1="41602" x2="93555" y2="41602"/>
                        <a14:backgroundMark x1="47461" y1="30078" x2="47461" y2="30078"/>
                      </a14:backgroundRemoval>
                    </a14:imgEffect>
                  </a14:imgLayer>
                </a14:imgProps>
              </a:ext>
            </a:extLst>
          </a:blip>
          <a:stretch>
            <a:fillRect/>
          </a:stretch>
        </p:blipFill>
        <p:spPr>
          <a:xfrm>
            <a:off x="-50798" y="796413"/>
            <a:ext cx="1778001" cy="1778001"/>
          </a:xfrm>
          <a:prstGeom prst="rect">
            <a:avLst/>
          </a:prstGeom>
        </p:spPr>
      </p:pic>
      <p:sp>
        <p:nvSpPr>
          <p:cNvPr id="11" name="Marcador de Posição de Conteúdo 10">
            <a:extLst>
              <a:ext uri="{FF2B5EF4-FFF2-40B4-BE49-F238E27FC236}">
                <a16:creationId xmlns:a16="http://schemas.microsoft.com/office/drawing/2014/main" id="{C9AF95C1-0358-15D9-F92D-60D74FBAF0C1}"/>
              </a:ext>
            </a:extLst>
          </p:cNvPr>
          <p:cNvSpPr>
            <a:spLocks noGrp="1"/>
          </p:cNvSpPr>
          <p:nvPr>
            <p:ph idx="2"/>
          </p:nvPr>
        </p:nvSpPr>
        <p:spPr/>
        <p:txBody>
          <a:bodyPr>
            <a:normAutofit/>
          </a:bodyPr>
          <a:lstStyle/>
          <a:p>
            <a:r>
              <a:rPr lang="pt-PT" err="1">
                <a:ea typeface="Calibri"/>
                <a:cs typeface="Calibri"/>
              </a:rPr>
              <a:t>Because</a:t>
            </a:r>
            <a:r>
              <a:rPr lang="pt-PT">
                <a:ea typeface="Calibri"/>
                <a:cs typeface="Calibri"/>
              </a:rPr>
              <a:t> </a:t>
            </a:r>
            <a:r>
              <a:rPr lang="pt-PT" err="1">
                <a:ea typeface="Calibri"/>
                <a:cs typeface="Calibri"/>
              </a:rPr>
              <a:t>we</a:t>
            </a:r>
            <a:r>
              <a:rPr lang="pt-PT">
                <a:ea typeface="Calibri"/>
                <a:cs typeface="Calibri"/>
              </a:rPr>
              <a:t> </a:t>
            </a:r>
            <a:r>
              <a:rPr lang="pt-PT" err="1">
                <a:ea typeface="Calibri"/>
                <a:cs typeface="Calibri"/>
              </a:rPr>
              <a:t>have</a:t>
            </a:r>
            <a:r>
              <a:rPr lang="pt-PT">
                <a:ea typeface="Calibri"/>
                <a:cs typeface="Calibri"/>
              </a:rPr>
              <a:t> no </a:t>
            </a:r>
            <a:r>
              <a:rPr lang="pt-PT" err="1">
                <a:ea typeface="Calibri"/>
                <a:cs typeface="Calibri"/>
              </a:rPr>
              <a:t>practical</a:t>
            </a:r>
            <a:r>
              <a:rPr lang="pt-PT">
                <a:ea typeface="Calibri"/>
                <a:cs typeface="Calibri"/>
              </a:rPr>
              <a:t> </a:t>
            </a:r>
            <a:r>
              <a:rPr lang="pt-PT" err="1">
                <a:ea typeface="Calibri"/>
                <a:cs typeface="Calibri"/>
              </a:rPr>
              <a:t>way</a:t>
            </a:r>
            <a:r>
              <a:rPr lang="pt-PT">
                <a:ea typeface="Calibri"/>
                <a:cs typeface="Calibri"/>
              </a:rPr>
              <a:t> </a:t>
            </a:r>
            <a:r>
              <a:rPr lang="pt-PT" err="1">
                <a:ea typeface="Calibri"/>
                <a:cs typeface="Calibri"/>
              </a:rPr>
              <a:t>of</a:t>
            </a:r>
            <a:r>
              <a:rPr lang="pt-PT">
                <a:ea typeface="Calibri"/>
                <a:cs typeface="Calibri"/>
              </a:rPr>
              <a:t> </a:t>
            </a:r>
            <a:r>
              <a:rPr lang="pt-PT" err="1">
                <a:ea typeface="Calibri"/>
                <a:cs typeface="Calibri"/>
              </a:rPr>
              <a:t>confirming</a:t>
            </a:r>
            <a:r>
              <a:rPr lang="pt-PT">
                <a:ea typeface="Calibri"/>
                <a:cs typeface="Calibri"/>
              </a:rPr>
              <a:t> </a:t>
            </a:r>
            <a:r>
              <a:rPr lang="pt-PT" err="1">
                <a:ea typeface="Calibri"/>
                <a:cs typeface="Calibri"/>
              </a:rPr>
              <a:t>the</a:t>
            </a:r>
            <a:r>
              <a:rPr lang="pt-PT">
                <a:ea typeface="Calibri"/>
                <a:cs typeface="Calibri"/>
              </a:rPr>
              <a:t> </a:t>
            </a:r>
            <a:r>
              <a:rPr lang="pt-PT" err="1">
                <a:ea typeface="Calibri"/>
                <a:cs typeface="Calibri"/>
              </a:rPr>
              <a:t>uncorrupted</a:t>
            </a:r>
            <a:r>
              <a:rPr lang="pt-PT">
                <a:ea typeface="Calibri"/>
                <a:cs typeface="Calibri"/>
              </a:rPr>
              <a:t> arrival </a:t>
            </a:r>
            <a:r>
              <a:rPr lang="pt-PT" err="1">
                <a:ea typeface="Calibri"/>
                <a:cs typeface="Calibri"/>
              </a:rPr>
              <a:t>of</a:t>
            </a:r>
            <a:r>
              <a:rPr lang="pt-PT">
                <a:ea typeface="Calibri"/>
                <a:cs typeface="Calibri"/>
              </a:rPr>
              <a:t> data to </a:t>
            </a:r>
            <a:r>
              <a:rPr lang="pt-PT" err="1">
                <a:ea typeface="Calibri"/>
                <a:cs typeface="Calibri"/>
              </a:rPr>
              <a:t>the</a:t>
            </a:r>
            <a:r>
              <a:rPr lang="pt-PT">
                <a:ea typeface="Calibri"/>
                <a:cs typeface="Calibri"/>
              </a:rPr>
              <a:t> </a:t>
            </a:r>
            <a:r>
              <a:rPr lang="pt-PT" err="1">
                <a:ea typeface="Calibri"/>
                <a:cs typeface="Calibri"/>
              </a:rPr>
              <a:t>intended</a:t>
            </a:r>
            <a:r>
              <a:rPr lang="pt-PT">
                <a:ea typeface="Calibri"/>
                <a:cs typeface="Calibri"/>
              </a:rPr>
              <a:t> </a:t>
            </a:r>
            <a:r>
              <a:rPr lang="pt-PT" err="1">
                <a:ea typeface="Calibri"/>
                <a:cs typeface="Calibri"/>
              </a:rPr>
              <a:t>receiver</a:t>
            </a:r>
            <a:r>
              <a:rPr lang="pt-PT">
                <a:ea typeface="Calibri"/>
                <a:cs typeface="Calibri"/>
              </a:rPr>
              <a:t> </a:t>
            </a:r>
            <a:r>
              <a:rPr lang="pt-PT" err="1">
                <a:ea typeface="Calibri"/>
                <a:cs typeface="Calibri"/>
              </a:rPr>
              <a:t>an</a:t>
            </a:r>
            <a:r>
              <a:rPr lang="pt-PT">
                <a:ea typeface="Calibri"/>
                <a:cs typeface="Calibri"/>
              </a:rPr>
              <a:t> ECC </a:t>
            </a:r>
            <a:r>
              <a:rPr lang="pt-PT" err="1">
                <a:ea typeface="Calibri"/>
                <a:cs typeface="Calibri"/>
              </a:rPr>
              <a:t>is</a:t>
            </a:r>
            <a:r>
              <a:rPr lang="pt-PT">
                <a:ea typeface="Calibri"/>
                <a:cs typeface="Calibri"/>
              </a:rPr>
              <a:t> a </a:t>
            </a:r>
            <a:r>
              <a:rPr lang="pt-PT" err="1">
                <a:ea typeface="Calibri"/>
                <a:cs typeface="Calibri"/>
              </a:rPr>
              <a:t>good</a:t>
            </a:r>
            <a:r>
              <a:rPr lang="pt-PT">
                <a:ea typeface="Calibri"/>
                <a:cs typeface="Calibri"/>
              </a:rPr>
              <a:t> </a:t>
            </a:r>
            <a:r>
              <a:rPr lang="pt-PT" err="1">
                <a:ea typeface="Calibri"/>
                <a:cs typeface="Calibri"/>
              </a:rPr>
              <a:t>way</a:t>
            </a:r>
            <a:r>
              <a:rPr lang="pt-PT">
                <a:ea typeface="Calibri"/>
                <a:cs typeface="Calibri"/>
              </a:rPr>
              <a:t> to </a:t>
            </a:r>
            <a:r>
              <a:rPr lang="pt-PT" err="1">
                <a:ea typeface="Calibri"/>
                <a:cs typeface="Calibri"/>
              </a:rPr>
              <a:t>be</a:t>
            </a:r>
            <a:r>
              <a:rPr lang="pt-PT">
                <a:ea typeface="Calibri"/>
                <a:cs typeface="Calibri"/>
              </a:rPr>
              <a:t> </a:t>
            </a:r>
            <a:r>
              <a:rPr lang="pt-PT" err="1">
                <a:ea typeface="Calibri"/>
                <a:cs typeface="Calibri"/>
              </a:rPr>
              <a:t>able</a:t>
            </a:r>
            <a:r>
              <a:rPr lang="pt-PT">
                <a:ea typeface="Calibri"/>
                <a:cs typeface="Calibri"/>
              </a:rPr>
              <a:t> to </a:t>
            </a:r>
            <a:r>
              <a:rPr lang="pt-PT" err="1">
                <a:ea typeface="Calibri"/>
                <a:cs typeface="Calibri"/>
              </a:rPr>
              <a:t>circumvent</a:t>
            </a:r>
            <a:r>
              <a:rPr lang="pt-PT">
                <a:ea typeface="Calibri"/>
                <a:cs typeface="Calibri"/>
              </a:rPr>
              <a:t> </a:t>
            </a:r>
            <a:r>
              <a:rPr lang="pt-PT" err="1">
                <a:ea typeface="Calibri"/>
                <a:cs typeface="Calibri"/>
              </a:rPr>
              <a:t>possible</a:t>
            </a:r>
            <a:r>
              <a:rPr lang="pt-PT">
                <a:ea typeface="Calibri"/>
                <a:cs typeface="Calibri"/>
              </a:rPr>
              <a:t> </a:t>
            </a:r>
            <a:r>
              <a:rPr lang="pt-PT" err="1">
                <a:ea typeface="Calibri"/>
                <a:cs typeface="Calibri"/>
              </a:rPr>
              <a:t>errors</a:t>
            </a:r>
            <a:r>
              <a:rPr lang="pt-PT">
                <a:ea typeface="Calibri"/>
                <a:cs typeface="Calibri"/>
              </a:rPr>
              <a:t> </a:t>
            </a:r>
            <a:r>
              <a:rPr lang="pt-PT" err="1">
                <a:ea typeface="Calibri"/>
                <a:cs typeface="Calibri"/>
              </a:rPr>
              <a:t>that</a:t>
            </a:r>
            <a:r>
              <a:rPr lang="pt-PT">
                <a:ea typeface="Calibri"/>
                <a:cs typeface="Calibri"/>
              </a:rPr>
              <a:t> </a:t>
            </a:r>
            <a:r>
              <a:rPr lang="pt-PT" err="1">
                <a:ea typeface="Calibri"/>
                <a:cs typeface="Calibri"/>
              </a:rPr>
              <a:t>could</a:t>
            </a:r>
            <a:r>
              <a:rPr lang="pt-PT">
                <a:ea typeface="Calibri"/>
                <a:cs typeface="Calibri"/>
              </a:rPr>
              <a:t> </a:t>
            </a:r>
            <a:r>
              <a:rPr lang="pt-PT" err="1">
                <a:ea typeface="Calibri"/>
                <a:cs typeface="Calibri"/>
              </a:rPr>
              <a:t>happen</a:t>
            </a:r>
            <a:r>
              <a:rPr lang="pt-PT">
                <a:ea typeface="Calibri"/>
                <a:cs typeface="Calibri"/>
              </a:rPr>
              <a:t> </a:t>
            </a:r>
            <a:r>
              <a:rPr lang="pt-PT" err="1">
                <a:ea typeface="Calibri"/>
                <a:cs typeface="Calibri"/>
              </a:rPr>
              <a:t>during</a:t>
            </a:r>
            <a:r>
              <a:rPr lang="pt-PT">
                <a:ea typeface="Calibri"/>
                <a:cs typeface="Calibri"/>
              </a:rPr>
              <a:t> </a:t>
            </a:r>
            <a:r>
              <a:rPr lang="pt-PT" err="1">
                <a:ea typeface="Calibri"/>
                <a:cs typeface="Calibri"/>
              </a:rPr>
              <a:t>the</a:t>
            </a:r>
            <a:r>
              <a:rPr lang="pt-PT">
                <a:ea typeface="Calibri"/>
                <a:cs typeface="Calibri"/>
              </a:rPr>
              <a:t> </a:t>
            </a:r>
            <a:r>
              <a:rPr lang="pt-PT" err="1">
                <a:ea typeface="Calibri"/>
                <a:cs typeface="Calibri"/>
              </a:rPr>
              <a:t>transmission</a:t>
            </a:r>
            <a:r>
              <a:rPr lang="pt-PT">
                <a:ea typeface="Calibri"/>
                <a:cs typeface="Calibri"/>
              </a:rPr>
              <a:t>.</a:t>
            </a:r>
            <a:endParaRPr lang="pt-PT"/>
          </a:p>
        </p:txBody>
      </p:sp>
    </p:spTree>
    <p:extLst>
      <p:ext uri="{BB962C8B-B14F-4D97-AF65-F5344CB8AC3E}">
        <p14:creationId xmlns:p14="http://schemas.microsoft.com/office/powerpoint/2010/main" val="657257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31000">
              <a:srgbClr val="00B0F0"/>
            </a:gs>
            <a:gs pos="79000">
              <a:srgbClr val="00B0F0"/>
            </a:gs>
            <a:gs pos="58000">
              <a:schemeClr val="accent4">
                <a:lumMod val="40000"/>
                <a:lumOff val="60000"/>
              </a:schemeClr>
            </a:gs>
          </a:gsLst>
          <a:path path="circle">
            <a:fillToRect t="100000" r="100000"/>
          </a:path>
        </a:gradFill>
        <a:effectLst/>
      </p:bgPr>
    </p:bg>
    <p:spTree>
      <p:nvGrpSpPr>
        <p:cNvPr id="1" name="">
          <a:extLst>
            <a:ext uri="{FF2B5EF4-FFF2-40B4-BE49-F238E27FC236}">
              <a16:creationId xmlns:a16="http://schemas.microsoft.com/office/drawing/2014/main" id="{D4879206-6C07-1D16-D90E-792749473D9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E2CEE2E-E0C9-1809-5E39-5092F8BAF5FC}"/>
              </a:ext>
            </a:extLst>
          </p:cNvPr>
          <p:cNvSpPr>
            <a:spLocks noGrp="1"/>
          </p:cNvSpPr>
          <p:nvPr>
            <p:ph type="title"/>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   Technological solution (Block Diagram)</a:t>
            </a:r>
            <a:endParaRPr lang="pt-PT">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C61E6B26-8627-274A-E399-631B2E6DA7B5}"/>
              </a:ext>
            </a:extLst>
          </p:cNvPr>
          <p:cNvSpPr txBox="1"/>
          <p:nvPr/>
        </p:nvSpPr>
        <p:spPr>
          <a:xfrm>
            <a:off x="1072134" y="6308205"/>
            <a:ext cx="6096000" cy="369332"/>
          </a:xfrm>
          <a:prstGeom prst="rect">
            <a:avLst/>
          </a:prstGeom>
          <a:noFill/>
        </p:spPr>
        <p:txBody>
          <a:bodyPr wrap="square">
            <a:spAutoFit/>
          </a:bodyPr>
          <a:lstStyle/>
          <a:p>
            <a:r>
              <a:rPr lang="en-US"/>
              <a:t>Block Diagram of the prototype</a:t>
            </a:r>
            <a:endParaRPr lang="pt-PT"/>
          </a:p>
        </p:txBody>
      </p:sp>
      <p:sp>
        <p:nvSpPr>
          <p:cNvPr id="3" name="Slide Number Placeholder 2">
            <a:extLst>
              <a:ext uri="{FF2B5EF4-FFF2-40B4-BE49-F238E27FC236}">
                <a16:creationId xmlns:a16="http://schemas.microsoft.com/office/drawing/2014/main" id="{CC4F796E-F4FB-0E57-6737-ACC893392AE0}"/>
              </a:ext>
            </a:extLst>
          </p:cNvPr>
          <p:cNvSpPr>
            <a:spLocks noGrp="1"/>
          </p:cNvSpPr>
          <p:nvPr>
            <p:ph type="sldNum" sz="quarter" idx="8"/>
          </p:nvPr>
        </p:nvSpPr>
        <p:spPr/>
        <p:txBody>
          <a:bodyPr/>
          <a:lstStyle/>
          <a:p>
            <a:pPr lvl="0"/>
            <a:fld id="{8F5BEB92-D977-4DB3-96FF-C6549BD808AD}" type="slidenum">
              <a:rPr lang="pt-PT" b="1" dirty="0" smtClean="0">
                <a:solidFill>
                  <a:schemeClr val="tx1"/>
                </a:solidFill>
              </a:rPr>
              <a:t>9</a:t>
            </a:fld>
            <a:endParaRPr lang="pt-PT" b="1">
              <a:solidFill>
                <a:schemeClr val="tx1"/>
              </a:solidFill>
            </a:endParaRPr>
          </a:p>
        </p:txBody>
      </p:sp>
      <p:cxnSp>
        <p:nvCxnSpPr>
          <p:cNvPr id="4" name="Straight Arrow Connector 3">
            <a:extLst>
              <a:ext uri="{FF2B5EF4-FFF2-40B4-BE49-F238E27FC236}">
                <a16:creationId xmlns:a16="http://schemas.microsoft.com/office/drawing/2014/main" id="{55C8E292-C8B8-54C7-3FD7-2E51848DC181}"/>
              </a:ext>
            </a:extLst>
          </p:cNvPr>
          <p:cNvCxnSpPr/>
          <p:nvPr/>
        </p:nvCxnSpPr>
        <p:spPr>
          <a:xfrm>
            <a:off x="1465006" y="1528425"/>
            <a:ext cx="1014689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5" name="Picture 4" descr="A person in diving gear holding an object&#10;&#10;AI-generated content may be incorrect.">
            <a:extLst>
              <a:ext uri="{FF2B5EF4-FFF2-40B4-BE49-F238E27FC236}">
                <a16:creationId xmlns:a16="http://schemas.microsoft.com/office/drawing/2014/main" id="{B7C9C12C-0871-A92D-9D9F-99C85F6B2B8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1" b="89941" l="9961" r="93555">
                        <a14:foregroundMark x1="41797" y1="24707" x2="41797" y2="24707"/>
                        <a14:foregroundMark x1="40234" y1="31250" x2="40234" y2="31250"/>
                        <a14:foregroundMark x1="25781" y1="33691" x2="25781" y2="33691"/>
                        <a14:foregroundMark x1="21289" y1="60645" x2="21289" y2="60645"/>
                        <a14:foregroundMark x1="60352" y1="41309" x2="60352" y2="41309"/>
                        <a14:foregroundMark x1="49414" y1="52344" x2="49414" y2="52344"/>
                        <a14:foregroundMark x1="45508" y1="29492" x2="45508" y2="29492"/>
                        <a14:foregroundMark x1="93555" y1="41602" x2="93555" y2="41602"/>
                        <a14:backgroundMark x1="47461" y1="30078" x2="47461" y2="30078"/>
                      </a14:backgroundRemoval>
                    </a14:imgEffect>
                  </a14:imgLayer>
                </a14:imgProps>
              </a:ext>
            </a:extLst>
          </a:blip>
          <a:stretch>
            <a:fillRect/>
          </a:stretch>
        </p:blipFill>
        <p:spPr>
          <a:xfrm>
            <a:off x="-50798" y="796413"/>
            <a:ext cx="1778001" cy="1778001"/>
          </a:xfrm>
          <a:prstGeom prst="rect">
            <a:avLst/>
          </a:prstGeom>
        </p:spPr>
      </p:pic>
      <p:pic>
        <p:nvPicPr>
          <p:cNvPr id="6" name="Imagem 5">
            <a:extLst>
              <a:ext uri="{FF2B5EF4-FFF2-40B4-BE49-F238E27FC236}">
                <a16:creationId xmlns:a16="http://schemas.microsoft.com/office/drawing/2014/main" id="{38406D44-15AE-055D-4059-AF52223EBBBE}"/>
              </a:ext>
            </a:extLst>
          </p:cNvPr>
          <p:cNvPicPr>
            <a:picLocks noChangeAspect="1"/>
          </p:cNvPicPr>
          <p:nvPr/>
        </p:nvPicPr>
        <p:blipFill>
          <a:blip r:embed="rId4"/>
          <a:stretch>
            <a:fillRect/>
          </a:stretch>
        </p:blipFill>
        <p:spPr>
          <a:xfrm>
            <a:off x="1466850" y="2071688"/>
            <a:ext cx="9039225" cy="3305175"/>
          </a:xfrm>
          <a:prstGeom prst="rect">
            <a:avLst/>
          </a:prstGeom>
        </p:spPr>
      </p:pic>
    </p:spTree>
    <p:extLst>
      <p:ext uri="{BB962C8B-B14F-4D97-AF65-F5344CB8AC3E}">
        <p14:creationId xmlns:p14="http://schemas.microsoft.com/office/powerpoint/2010/main" val="3974740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DE9CA20DC503BF49B2E9A9035BFBD4E8" ma:contentTypeVersion="6" ma:contentTypeDescription="Criar um novo documento." ma:contentTypeScope="" ma:versionID="2ef291e0f38c567a9640ace905d4c193">
  <xsd:schema xmlns:xsd="http://www.w3.org/2001/XMLSchema" xmlns:xs="http://www.w3.org/2001/XMLSchema" xmlns:p="http://schemas.microsoft.com/office/2006/metadata/properties" xmlns:ns3="91f1a785-e128-4aba-a659-ae73d34f5013" targetNamespace="http://schemas.microsoft.com/office/2006/metadata/properties" ma:root="true" ma:fieldsID="4d4978dd8c8e77060f8c00a8a7be24af" ns3:_="">
    <xsd:import namespace="91f1a785-e128-4aba-a659-ae73d34f5013"/>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f1a785-e128-4aba-a659-ae73d34f50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91f1a785-e128-4aba-a659-ae73d34f5013" xsi:nil="true"/>
  </documentManagement>
</p:properties>
</file>

<file path=customXml/itemProps1.xml><?xml version="1.0" encoding="utf-8"?>
<ds:datastoreItem xmlns:ds="http://schemas.openxmlformats.org/officeDocument/2006/customXml" ds:itemID="{60CD2660-189F-470D-8828-C82EE37F0987}">
  <ds:schemaRefs>
    <ds:schemaRef ds:uri="http://schemas.microsoft.com/sharepoint/v3/contenttype/forms"/>
  </ds:schemaRefs>
</ds:datastoreItem>
</file>

<file path=customXml/itemProps2.xml><?xml version="1.0" encoding="utf-8"?>
<ds:datastoreItem xmlns:ds="http://schemas.openxmlformats.org/officeDocument/2006/customXml" ds:itemID="{7873BE3C-D9B8-4A77-9811-FBC1D28F7611}">
  <ds:schemaRefs>
    <ds:schemaRef ds:uri="91f1a785-e128-4aba-a659-ae73d34f50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4964BE4-F3C9-4B76-8EB1-78463CA101C1}">
  <ds:schemaRefs>
    <ds:schemaRef ds:uri="http://purl.org/dc/dcmitype/"/>
    <ds:schemaRef ds:uri="http://www.w3.org/XML/1998/namespace"/>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91f1a785-e128-4aba-a659-ae73d34f5013"/>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2146</TotalTime>
  <Words>1548</Words>
  <Application>Microsoft Office PowerPoint</Application>
  <PresentationFormat>Widescreen</PresentationFormat>
  <Paragraphs>249</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vt:lpstr>
      <vt:lpstr>Calibri Light</vt:lpstr>
      <vt:lpstr>Rockwell</vt:lpstr>
      <vt:lpstr>Office Theme</vt:lpstr>
      <vt:lpstr>Underwater Optical Wireless Communications</vt:lpstr>
      <vt:lpstr>PowerPoint Presentation</vt:lpstr>
      <vt:lpstr>Problem definition</vt:lpstr>
      <vt:lpstr>   Technological solution – Overview</vt:lpstr>
      <vt:lpstr>   Technological solution – UOWC</vt:lpstr>
      <vt:lpstr>   Technological solution – Optical Wavelength</vt:lpstr>
      <vt:lpstr>   Technological solution – Signal Processing</vt:lpstr>
      <vt:lpstr>   Technological solution – ECC Algorithm</vt:lpstr>
      <vt:lpstr>   Technological solution (Block Diagram)</vt:lpstr>
      <vt:lpstr>Solution beneficiaries</vt:lpstr>
      <vt:lpstr>PowerPoint Presentation</vt:lpstr>
      <vt:lpstr>PowerPoint Presentation</vt:lpstr>
      <vt:lpstr>   Competitors and previous work</vt:lpstr>
      <vt:lpstr>   Competitors and previous work</vt:lpstr>
      <vt:lpstr>   Competitors and previous work</vt:lpstr>
      <vt:lpstr>   Competitors and previous work</vt:lpstr>
      <vt:lpstr>   Competitors and previous work</vt:lpstr>
      <vt:lpstr>   Competitors and previous work</vt:lpstr>
      <vt:lpstr>Team</vt:lpstr>
      <vt:lpstr>Partners</vt:lpstr>
      <vt:lpstr>   Testing</vt:lpstr>
      <vt:lpstr>Achieved Results –Prototype</vt:lpstr>
      <vt:lpstr>    Contribution of each team-member </vt:lpstr>
      <vt:lpstr>    Contribution of each team-member </vt:lpstr>
      <vt:lpstr>Costs and benefits</vt:lpstr>
      <vt:lpstr>Useful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Ricardo Rodrigues</dc:creator>
  <cp:lastModifiedBy>Ricardo Filipe Meireles Teixeira Rodrigues</cp:lastModifiedBy>
  <cp:revision>3</cp:revision>
  <dcterms:created xsi:type="dcterms:W3CDTF">2023-07-10T15:31:54Z</dcterms:created>
  <dcterms:modified xsi:type="dcterms:W3CDTF">2025-06-16T21:27:22Z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0x010100DE9CA20DC503BF49B2E9A9035BFBD4E8</vt:lpwstr>
  </property>
</Properties>
</file>